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4" r:id="rId2"/>
    <p:sldId id="262" r:id="rId3"/>
    <p:sldId id="291" r:id="rId4"/>
    <p:sldId id="290" r:id="rId5"/>
    <p:sldId id="285" r:id="rId6"/>
    <p:sldId id="286" r:id="rId7"/>
    <p:sldId id="287" r:id="rId8"/>
    <p:sldId id="288" r:id="rId9"/>
    <p:sldId id="274" r:id="rId10"/>
    <p:sldId id="289" r:id="rId11"/>
    <p:sldId id="28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702A8-AC26-4B48-875A-6B8E8EB817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67DB2E-02C5-4651-ADB0-16733F7B2B11}">
      <dgm:prSet/>
      <dgm:spPr/>
      <dgm:t>
        <a:bodyPr/>
        <a:lstStyle/>
        <a:p>
          <a:r>
            <a:rPr lang="ru-RU" baseline="0"/>
            <a:t>в процессе  анализа 15 996 случаев парасуицидов и 2355 случаев суицидов (все случаи парасуицидов и суицидов в г. Минске с 2004 по 2014 год) были установлены определенные возрастные и демографические закономерности и особенности совершения самоповреждениЯ. </a:t>
          </a:r>
        </a:p>
      </dgm:t>
    </dgm:pt>
    <dgm:pt modelId="{46E7F337-72EE-4487-A2E1-6D77CEE47D4A}" type="parTrans" cxnId="{3F2669DF-BF85-438B-A1E7-ACE2801F5939}">
      <dgm:prSet/>
      <dgm:spPr/>
      <dgm:t>
        <a:bodyPr/>
        <a:lstStyle/>
        <a:p>
          <a:endParaRPr lang="en-US"/>
        </a:p>
      </dgm:t>
    </dgm:pt>
    <dgm:pt modelId="{697DDB30-E55E-4959-A197-AB10B7EEB163}" type="sibTrans" cxnId="{3F2669DF-BF85-438B-A1E7-ACE2801F5939}">
      <dgm:prSet/>
      <dgm:spPr/>
      <dgm:t>
        <a:bodyPr/>
        <a:lstStyle/>
        <a:p>
          <a:endParaRPr lang="en-US"/>
        </a:p>
      </dgm:t>
    </dgm:pt>
    <dgm:pt modelId="{AD119DB6-8929-45D3-AD15-9E5433044B44}">
      <dgm:prSet/>
      <dgm:spPr/>
      <dgm:t>
        <a:bodyPr/>
        <a:lstStyle/>
        <a:p>
          <a:pPr algn="just"/>
          <a:r>
            <a:rPr lang="ru-RU" baseline="0" dirty="0"/>
            <a:t>Среди лиц, совершивших </a:t>
          </a:r>
          <a:r>
            <a:rPr lang="ru-RU" baseline="0" dirty="0" err="1"/>
            <a:t>парасуицид</a:t>
          </a:r>
          <a:r>
            <a:rPr lang="ru-RU" baseline="0" dirty="0"/>
            <a:t>, преобладали лица в возрасте 20-39 лет (не менее 60%), соотношение мужчин к женщинам – 1:1, наиболее распространенные способы самоповреждения - поверхностные повреждения вен и кожи и медикаментозные отравления. </a:t>
          </a:r>
        </a:p>
      </dgm:t>
    </dgm:pt>
    <dgm:pt modelId="{2C924AC9-DB38-4AB5-9A38-614787CE717F}" type="parTrans" cxnId="{CF530432-A167-472E-89F2-C81C8BB4F029}">
      <dgm:prSet/>
      <dgm:spPr/>
      <dgm:t>
        <a:bodyPr/>
        <a:lstStyle/>
        <a:p>
          <a:endParaRPr lang="en-US"/>
        </a:p>
      </dgm:t>
    </dgm:pt>
    <dgm:pt modelId="{5DCD9092-0C68-4EBE-8BA1-C63AA2D4402A}" type="sibTrans" cxnId="{CF530432-A167-472E-89F2-C81C8BB4F029}">
      <dgm:prSet/>
      <dgm:spPr/>
      <dgm:t>
        <a:bodyPr/>
        <a:lstStyle/>
        <a:p>
          <a:endParaRPr lang="en-US"/>
        </a:p>
      </dgm:t>
    </dgm:pt>
    <dgm:pt modelId="{AA92D11E-77F5-4F22-97E8-E1B933ED9868}">
      <dgm:prSet/>
      <dgm:spPr/>
      <dgm:t>
        <a:bodyPr/>
        <a:lstStyle/>
        <a:p>
          <a:r>
            <a:rPr lang="ru-RU" baseline="0"/>
            <a:t>Среди совершивших суицид - лица мужского пола (соотношения мужчин к женщинам 4:1), чаще всего в возрасте 26-60 лет (не менее 60% от общего числа совершивших суицид), преобладающий способ ухода из жизни – повешение (не менее 85%). </a:t>
          </a:r>
        </a:p>
      </dgm:t>
    </dgm:pt>
    <dgm:pt modelId="{1415CC91-F50E-40DC-9A3F-6B678E452EB3}" type="parTrans" cxnId="{782464EB-777E-4D52-A8BF-DAA2B084178E}">
      <dgm:prSet/>
      <dgm:spPr/>
      <dgm:t>
        <a:bodyPr/>
        <a:lstStyle/>
        <a:p>
          <a:endParaRPr lang="en-US"/>
        </a:p>
      </dgm:t>
    </dgm:pt>
    <dgm:pt modelId="{73A824DB-89E7-4EF9-8EDF-342F6C9BE4F3}" type="sibTrans" cxnId="{782464EB-777E-4D52-A8BF-DAA2B084178E}">
      <dgm:prSet/>
      <dgm:spPr/>
      <dgm:t>
        <a:bodyPr/>
        <a:lstStyle/>
        <a:p>
          <a:endParaRPr lang="en-US"/>
        </a:p>
      </dgm:t>
    </dgm:pt>
    <dgm:pt modelId="{A16E987D-BFB2-4631-80D8-1589E582DA61}" type="pres">
      <dgm:prSet presAssocID="{13C702A8-AC26-4B48-875A-6B8E8EB817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C045E5B-2FA9-48E5-B84F-23FD70CEF051}" type="pres">
      <dgm:prSet presAssocID="{0767DB2E-02C5-4651-ADB0-16733F7B2B11}" presName="thickLine" presStyleLbl="alignNode1" presStyleIdx="0" presStyleCnt="3"/>
      <dgm:spPr/>
    </dgm:pt>
    <dgm:pt modelId="{B46ADB37-9DBD-4EA4-BD2E-DD7446F5D707}" type="pres">
      <dgm:prSet presAssocID="{0767DB2E-02C5-4651-ADB0-16733F7B2B11}" presName="horz1" presStyleCnt="0"/>
      <dgm:spPr/>
    </dgm:pt>
    <dgm:pt modelId="{6AE7DE4F-0C69-4FDF-9B5A-9F59F3E8BABD}" type="pres">
      <dgm:prSet presAssocID="{0767DB2E-02C5-4651-ADB0-16733F7B2B11}" presName="tx1" presStyleLbl="revTx" presStyleIdx="0" presStyleCnt="3"/>
      <dgm:spPr/>
      <dgm:t>
        <a:bodyPr/>
        <a:lstStyle/>
        <a:p>
          <a:endParaRPr lang="ru-RU"/>
        </a:p>
      </dgm:t>
    </dgm:pt>
    <dgm:pt modelId="{41FA453C-0963-4437-9F32-9177065ED92A}" type="pres">
      <dgm:prSet presAssocID="{0767DB2E-02C5-4651-ADB0-16733F7B2B11}" presName="vert1" presStyleCnt="0"/>
      <dgm:spPr/>
    </dgm:pt>
    <dgm:pt modelId="{CAE0CB27-ACAC-408D-99E2-D72D4A837BE0}" type="pres">
      <dgm:prSet presAssocID="{AD119DB6-8929-45D3-AD15-9E5433044B44}" presName="thickLine" presStyleLbl="alignNode1" presStyleIdx="1" presStyleCnt="3"/>
      <dgm:spPr/>
    </dgm:pt>
    <dgm:pt modelId="{57166596-927B-449B-BCC2-025A1FE7742C}" type="pres">
      <dgm:prSet presAssocID="{AD119DB6-8929-45D3-AD15-9E5433044B44}" presName="horz1" presStyleCnt="0"/>
      <dgm:spPr/>
    </dgm:pt>
    <dgm:pt modelId="{497EFF5C-17F3-4E28-B76B-32E05A28F4CC}" type="pres">
      <dgm:prSet presAssocID="{AD119DB6-8929-45D3-AD15-9E5433044B44}" presName="tx1" presStyleLbl="revTx" presStyleIdx="1" presStyleCnt="3" custLinFactNeighborX="0"/>
      <dgm:spPr/>
      <dgm:t>
        <a:bodyPr/>
        <a:lstStyle/>
        <a:p>
          <a:endParaRPr lang="ru-RU"/>
        </a:p>
      </dgm:t>
    </dgm:pt>
    <dgm:pt modelId="{FF3041F7-9015-470F-9F63-EFBA91970037}" type="pres">
      <dgm:prSet presAssocID="{AD119DB6-8929-45D3-AD15-9E5433044B44}" presName="vert1" presStyleCnt="0"/>
      <dgm:spPr/>
    </dgm:pt>
    <dgm:pt modelId="{A05B949B-C582-41B5-895E-D18BE7C476F6}" type="pres">
      <dgm:prSet presAssocID="{AA92D11E-77F5-4F22-97E8-E1B933ED9868}" presName="thickLine" presStyleLbl="alignNode1" presStyleIdx="2" presStyleCnt="3"/>
      <dgm:spPr/>
    </dgm:pt>
    <dgm:pt modelId="{640AAE82-268C-456F-8EBC-CB9527B554AB}" type="pres">
      <dgm:prSet presAssocID="{AA92D11E-77F5-4F22-97E8-E1B933ED9868}" presName="horz1" presStyleCnt="0"/>
      <dgm:spPr/>
    </dgm:pt>
    <dgm:pt modelId="{D83DA9E2-9004-4C6E-B46E-1A0BEE38CB79}" type="pres">
      <dgm:prSet presAssocID="{AA92D11E-77F5-4F22-97E8-E1B933ED9868}" presName="tx1" presStyleLbl="revTx" presStyleIdx="2" presStyleCnt="3"/>
      <dgm:spPr/>
      <dgm:t>
        <a:bodyPr/>
        <a:lstStyle/>
        <a:p>
          <a:endParaRPr lang="ru-RU"/>
        </a:p>
      </dgm:t>
    </dgm:pt>
    <dgm:pt modelId="{0DE22FF0-FC11-4704-874D-00E1EF0BACA1}" type="pres">
      <dgm:prSet presAssocID="{AA92D11E-77F5-4F22-97E8-E1B933ED9868}" presName="vert1" presStyleCnt="0"/>
      <dgm:spPr/>
    </dgm:pt>
  </dgm:ptLst>
  <dgm:cxnLst>
    <dgm:cxn modelId="{CF530432-A167-472E-89F2-C81C8BB4F029}" srcId="{13C702A8-AC26-4B48-875A-6B8E8EB81713}" destId="{AD119DB6-8929-45D3-AD15-9E5433044B44}" srcOrd="1" destOrd="0" parTransId="{2C924AC9-DB38-4AB5-9A38-614787CE717F}" sibTransId="{5DCD9092-0C68-4EBE-8BA1-C63AA2D4402A}"/>
    <dgm:cxn modelId="{3F2669DF-BF85-438B-A1E7-ACE2801F5939}" srcId="{13C702A8-AC26-4B48-875A-6B8E8EB81713}" destId="{0767DB2E-02C5-4651-ADB0-16733F7B2B11}" srcOrd="0" destOrd="0" parTransId="{46E7F337-72EE-4487-A2E1-6D77CEE47D4A}" sibTransId="{697DDB30-E55E-4959-A197-AB10B7EEB163}"/>
    <dgm:cxn modelId="{782464EB-777E-4D52-A8BF-DAA2B084178E}" srcId="{13C702A8-AC26-4B48-875A-6B8E8EB81713}" destId="{AA92D11E-77F5-4F22-97E8-E1B933ED9868}" srcOrd="2" destOrd="0" parTransId="{1415CC91-F50E-40DC-9A3F-6B678E452EB3}" sibTransId="{73A824DB-89E7-4EF9-8EDF-342F6C9BE4F3}"/>
    <dgm:cxn modelId="{67D01D1C-6C63-40B1-AE92-98A2AE1A8D3C}" type="presOf" srcId="{0767DB2E-02C5-4651-ADB0-16733F7B2B11}" destId="{6AE7DE4F-0C69-4FDF-9B5A-9F59F3E8BABD}" srcOrd="0" destOrd="0" presId="urn:microsoft.com/office/officeart/2008/layout/LinedList"/>
    <dgm:cxn modelId="{899FFF96-75A8-466A-81F5-75616B5D6202}" type="presOf" srcId="{AD119DB6-8929-45D3-AD15-9E5433044B44}" destId="{497EFF5C-17F3-4E28-B76B-32E05A28F4CC}" srcOrd="0" destOrd="0" presId="urn:microsoft.com/office/officeart/2008/layout/LinedList"/>
    <dgm:cxn modelId="{97D0869B-6F5F-4F69-906B-2FDC10AB0C80}" type="presOf" srcId="{AA92D11E-77F5-4F22-97E8-E1B933ED9868}" destId="{D83DA9E2-9004-4C6E-B46E-1A0BEE38CB79}" srcOrd="0" destOrd="0" presId="urn:microsoft.com/office/officeart/2008/layout/LinedList"/>
    <dgm:cxn modelId="{1924C990-3E9F-4196-8068-C4E659BDC2E1}" type="presOf" srcId="{13C702A8-AC26-4B48-875A-6B8E8EB81713}" destId="{A16E987D-BFB2-4631-80D8-1589E582DA61}" srcOrd="0" destOrd="0" presId="urn:microsoft.com/office/officeart/2008/layout/LinedList"/>
    <dgm:cxn modelId="{C9E64401-CC22-4425-AF97-CCC13363D58B}" type="presParOf" srcId="{A16E987D-BFB2-4631-80D8-1589E582DA61}" destId="{3C045E5B-2FA9-48E5-B84F-23FD70CEF051}" srcOrd="0" destOrd="0" presId="urn:microsoft.com/office/officeart/2008/layout/LinedList"/>
    <dgm:cxn modelId="{048223B9-A5A3-4673-BEB1-FB2FC983F953}" type="presParOf" srcId="{A16E987D-BFB2-4631-80D8-1589E582DA61}" destId="{B46ADB37-9DBD-4EA4-BD2E-DD7446F5D707}" srcOrd="1" destOrd="0" presId="urn:microsoft.com/office/officeart/2008/layout/LinedList"/>
    <dgm:cxn modelId="{62B68115-08FF-4DDA-B607-AF45772F63ED}" type="presParOf" srcId="{B46ADB37-9DBD-4EA4-BD2E-DD7446F5D707}" destId="{6AE7DE4F-0C69-4FDF-9B5A-9F59F3E8BABD}" srcOrd="0" destOrd="0" presId="urn:microsoft.com/office/officeart/2008/layout/LinedList"/>
    <dgm:cxn modelId="{9C2FC387-282F-4B72-AAF9-7C0E40A49915}" type="presParOf" srcId="{B46ADB37-9DBD-4EA4-BD2E-DD7446F5D707}" destId="{41FA453C-0963-4437-9F32-9177065ED92A}" srcOrd="1" destOrd="0" presId="urn:microsoft.com/office/officeart/2008/layout/LinedList"/>
    <dgm:cxn modelId="{81079941-35E9-4404-ABBA-6C232AC0F7AF}" type="presParOf" srcId="{A16E987D-BFB2-4631-80D8-1589E582DA61}" destId="{CAE0CB27-ACAC-408D-99E2-D72D4A837BE0}" srcOrd="2" destOrd="0" presId="urn:microsoft.com/office/officeart/2008/layout/LinedList"/>
    <dgm:cxn modelId="{69C7E8CE-7D99-42D5-8C07-E3C8B9EA918E}" type="presParOf" srcId="{A16E987D-BFB2-4631-80D8-1589E582DA61}" destId="{57166596-927B-449B-BCC2-025A1FE7742C}" srcOrd="3" destOrd="0" presId="urn:microsoft.com/office/officeart/2008/layout/LinedList"/>
    <dgm:cxn modelId="{6CCFB50D-68E6-4A70-8593-338CD21BBC8B}" type="presParOf" srcId="{57166596-927B-449B-BCC2-025A1FE7742C}" destId="{497EFF5C-17F3-4E28-B76B-32E05A28F4CC}" srcOrd="0" destOrd="0" presId="urn:microsoft.com/office/officeart/2008/layout/LinedList"/>
    <dgm:cxn modelId="{E1F8D96D-BC79-4D39-99C4-5FB9B8482647}" type="presParOf" srcId="{57166596-927B-449B-BCC2-025A1FE7742C}" destId="{FF3041F7-9015-470F-9F63-EFBA91970037}" srcOrd="1" destOrd="0" presId="urn:microsoft.com/office/officeart/2008/layout/LinedList"/>
    <dgm:cxn modelId="{E29DAE5D-F42E-45C0-86D2-12969FEBA22E}" type="presParOf" srcId="{A16E987D-BFB2-4631-80D8-1589E582DA61}" destId="{A05B949B-C582-41B5-895E-D18BE7C476F6}" srcOrd="4" destOrd="0" presId="urn:microsoft.com/office/officeart/2008/layout/LinedList"/>
    <dgm:cxn modelId="{6C4A511F-1C30-451F-9182-5ACFBBC04D16}" type="presParOf" srcId="{A16E987D-BFB2-4631-80D8-1589E582DA61}" destId="{640AAE82-268C-456F-8EBC-CB9527B554AB}" srcOrd="5" destOrd="0" presId="urn:microsoft.com/office/officeart/2008/layout/LinedList"/>
    <dgm:cxn modelId="{966CC15C-F872-4AD8-9567-487727885295}" type="presParOf" srcId="{640AAE82-268C-456F-8EBC-CB9527B554AB}" destId="{D83DA9E2-9004-4C6E-B46E-1A0BEE38CB79}" srcOrd="0" destOrd="0" presId="urn:microsoft.com/office/officeart/2008/layout/LinedList"/>
    <dgm:cxn modelId="{5AC16C2D-43A1-4FC0-84A1-28015ADD976D}" type="presParOf" srcId="{640AAE82-268C-456F-8EBC-CB9527B554AB}" destId="{0DE22FF0-FC11-4704-874D-00E1EF0BAC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D751B0-30DE-4A45-86B7-5C6A143A53FF}" type="doc">
      <dgm:prSet loTypeId="urn:microsoft.com/office/officeart/2005/8/layout/vProcess5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BB178DC-9509-4CBD-856D-E2D63A08D986}">
      <dgm:prSet custT="1"/>
      <dgm:spPr/>
      <dgm:t>
        <a:bodyPr/>
        <a:lstStyle/>
        <a:p>
          <a:pPr algn="just"/>
          <a:r>
            <a:rPr lang="ru-RU" sz="1800" dirty="0"/>
            <a:t>Различия между группами по степени суицидального риска не были связаны с социальными факторами и почти исключительно лежали в психической и психологической сфере</a:t>
          </a:r>
          <a:r>
            <a:rPr lang="ru-RU" sz="1600" dirty="0"/>
            <a:t>. </a:t>
          </a:r>
        </a:p>
      </dgm:t>
    </dgm:pt>
    <dgm:pt modelId="{582D40DA-1853-49FB-8951-125C2E87E2F0}" type="parTrans" cxnId="{D4CAD2C3-2A41-4AF1-9518-2C7DDDAB98D9}">
      <dgm:prSet/>
      <dgm:spPr/>
      <dgm:t>
        <a:bodyPr/>
        <a:lstStyle/>
        <a:p>
          <a:endParaRPr lang="en-US"/>
        </a:p>
      </dgm:t>
    </dgm:pt>
    <dgm:pt modelId="{113DE912-AD48-47F3-93A3-8739CAAD2560}" type="sibTrans" cxnId="{D4CAD2C3-2A41-4AF1-9518-2C7DDDAB98D9}">
      <dgm:prSet/>
      <dgm:spPr/>
      <dgm:t>
        <a:bodyPr/>
        <a:lstStyle/>
        <a:p>
          <a:endParaRPr lang="en-US"/>
        </a:p>
      </dgm:t>
    </dgm:pt>
    <dgm:pt modelId="{7972F734-AAED-4C9E-8718-5E952DD63268}">
      <dgm:prSet custT="1"/>
      <dgm:spPr/>
      <dgm:t>
        <a:bodyPr/>
        <a:lstStyle/>
        <a:p>
          <a:pPr algn="just"/>
          <a:r>
            <a:rPr lang="ru-RU" sz="1800" dirty="0"/>
            <a:t>Для лиц  мотивированных к совершению суицида была характерна низкая способность к вытеснению отрицательных эмоций («демонстративность»), что отличало их от группы сравнения. </a:t>
          </a:r>
        </a:p>
      </dgm:t>
    </dgm:pt>
    <dgm:pt modelId="{60617D47-D906-425E-8F0C-36BD954361F5}" type="parTrans" cxnId="{35F382B5-E2B0-4187-A7C7-C01756B2363E}">
      <dgm:prSet/>
      <dgm:spPr/>
      <dgm:t>
        <a:bodyPr/>
        <a:lstStyle/>
        <a:p>
          <a:endParaRPr lang="en-US"/>
        </a:p>
      </dgm:t>
    </dgm:pt>
    <dgm:pt modelId="{FFF5648A-7771-491E-93CF-1F30820D8667}" type="sibTrans" cxnId="{35F382B5-E2B0-4187-A7C7-C01756B2363E}">
      <dgm:prSet/>
      <dgm:spPr/>
      <dgm:t>
        <a:bodyPr/>
        <a:lstStyle/>
        <a:p>
          <a:endParaRPr lang="en-US"/>
        </a:p>
      </dgm:t>
    </dgm:pt>
    <dgm:pt modelId="{3224F8AE-64AD-4A07-B3FF-7B6A64D92644}" type="pres">
      <dgm:prSet presAssocID="{2ED751B0-30DE-4A45-86B7-5C6A143A53F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3B0D6C-8B5A-4592-AEAE-4171F5E46F18}" type="pres">
      <dgm:prSet presAssocID="{2ED751B0-30DE-4A45-86B7-5C6A143A53FF}" presName="dummyMaxCanvas" presStyleCnt="0">
        <dgm:presLayoutVars/>
      </dgm:prSet>
      <dgm:spPr/>
    </dgm:pt>
    <dgm:pt modelId="{6ABEE4D3-6EBB-49FB-AAC8-F5E7BAB19C8A}" type="pres">
      <dgm:prSet presAssocID="{2ED751B0-30DE-4A45-86B7-5C6A143A53FF}" presName="TwoNodes_1" presStyleLbl="node1" presStyleIdx="0" presStyleCnt="2" custScaleX="117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D99E7-A4DD-4551-8E3E-82FB642CE71B}" type="pres">
      <dgm:prSet presAssocID="{2ED751B0-30DE-4A45-86B7-5C6A143A53FF}" presName="TwoNodes_2" presStyleLbl="node1" presStyleIdx="1" presStyleCnt="2" custScaleX="117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8FCF5-A8D4-4D5C-B73B-7E2AA0434E09}" type="pres">
      <dgm:prSet presAssocID="{2ED751B0-30DE-4A45-86B7-5C6A143A53FF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44525-352D-4B17-AAC9-8601DCB664EA}" type="pres">
      <dgm:prSet presAssocID="{2ED751B0-30DE-4A45-86B7-5C6A143A53FF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F4CC0-703E-4243-A433-3707F93BAACD}" type="pres">
      <dgm:prSet presAssocID="{2ED751B0-30DE-4A45-86B7-5C6A143A53FF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BC363F-1845-4812-985F-B2E36C81918B}" type="presOf" srcId="{7972F734-AAED-4C9E-8718-5E952DD63268}" destId="{7B8F4CC0-703E-4243-A433-3707F93BAACD}" srcOrd="1" destOrd="0" presId="urn:microsoft.com/office/officeart/2005/8/layout/vProcess5"/>
    <dgm:cxn modelId="{35F382B5-E2B0-4187-A7C7-C01756B2363E}" srcId="{2ED751B0-30DE-4A45-86B7-5C6A143A53FF}" destId="{7972F734-AAED-4C9E-8718-5E952DD63268}" srcOrd="1" destOrd="0" parTransId="{60617D47-D906-425E-8F0C-36BD954361F5}" sibTransId="{FFF5648A-7771-491E-93CF-1F30820D8667}"/>
    <dgm:cxn modelId="{9FA12AFF-D858-48DB-BCBD-2CD0B4DC56DB}" type="presOf" srcId="{3BB178DC-9509-4CBD-856D-E2D63A08D986}" destId="{0AC44525-352D-4B17-AAC9-8601DCB664EA}" srcOrd="1" destOrd="0" presId="urn:microsoft.com/office/officeart/2005/8/layout/vProcess5"/>
    <dgm:cxn modelId="{56434A0C-CE2B-4EC4-8E1A-FD6D1642C453}" type="presOf" srcId="{113DE912-AD48-47F3-93A3-8739CAAD2560}" destId="{7F18FCF5-A8D4-4D5C-B73B-7E2AA0434E09}" srcOrd="0" destOrd="0" presId="urn:microsoft.com/office/officeart/2005/8/layout/vProcess5"/>
    <dgm:cxn modelId="{D4CAD2C3-2A41-4AF1-9518-2C7DDDAB98D9}" srcId="{2ED751B0-30DE-4A45-86B7-5C6A143A53FF}" destId="{3BB178DC-9509-4CBD-856D-E2D63A08D986}" srcOrd="0" destOrd="0" parTransId="{582D40DA-1853-49FB-8951-125C2E87E2F0}" sibTransId="{113DE912-AD48-47F3-93A3-8739CAAD2560}"/>
    <dgm:cxn modelId="{2BBA191F-AAF6-4FE5-97D8-13DC48AD409B}" type="presOf" srcId="{7972F734-AAED-4C9E-8718-5E952DD63268}" destId="{F72D99E7-A4DD-4551-8E3E-82FB642CE71B}" srcOrd="0" destOrd="0" presId="urn:microsoft.com/office/officeart/2005/8/layout/vProcess5"/>
    <dgm:cxn modelId="{D35FE6D0-EC89-437C-9581-90AC3EE3ACF9}" type="presOf" srcId="{2ED751B0-30DE-4A45-86B7-5C6A143A53FF}" destId="{3224F8AE-64AD-4A07-B3FF-7B6A64D92644}" srcOrd="0" destOrd="0" presId="urn:microsoft.com/office/officeart/2005/8/layout/vProcess5"/>
    <dgm:cxn modelId="{8FE310EA-A863-46A5-90AE-1F3B1573C06D}" type="presOf" srcId="{3BB178DC-9509-4CBD-856D-E2D63A08D986}" destId="{6ABEE4D3-6EBB-49FB-AAC8-F5E7BAB19C8A}" srcOrd="0" destOrd="0" presId="urn:microsoft.com/office/officeart/2005/8/layout/vProcess5"/>
    <dgm:cxn modelId="{E346B441-2464-4295-B110-6E4A5E66ED0C}" type="presParOf" srcId="{3224F8AE-64AD-4A07-B3FF-7B6A64D92644}" destId="{843B0D6C-8B5A-4592-AEAE-4171F5E46F18}" srcOrd="0" destOrd="0" presId="urn:microsoft.com/office/officeart/2005/8/layout/vProcess5"/>
    <dgm:cxn modelId="{2B7EE67E-034E-4CE7-BF6C-F545ECC31FD6}" type="presParOf" srcId="{3224F8AE-64AD-4A07-B3FF-7B6A64D92644}" destId="{6ABEE4D3-6EBB-49FB-AAC8-F5E7BAB19C8A}" srcOrd="1" destOrd="0" presId="urn:microsoft.com/office/officeart/2005/8/layout/vProcess5"/>
    <dgm:cxn modelId="{A3C1F6B9-7C7D-4C67-814D-370DE6D5B178}" type="presParOf" srcId="{3224F8AE-64AD-4A07-B3FF-7B6A64D92644}" destId="{F72D99E7-A4DD-4551-8E3E-82FB642CE71B}" srcOrd="2" destOrd="0" presId="urn:microsoft.com/office/officeart/2005/8/layout/vProcess5"/>
    <dgm:cxn modelId="{2A3EDF31-0510-4799-B76F-C543539AF982}" type="presParOf" srcId="{3224F8AE-64AD-4A07-B3FF-7B6A64D92644}" destId="{7F18FCF5-A8D4-4D5C-B73B-7E2AA0434E09}" srcOrd="3" destOrd="0" presId="urn:microsoft.com/office/officeart/2005/8/layout/vProcess5"/>
    <dgm:cxn modelId="{409E9A7E-6DC0-4D48-A5D9-7577A3F97A46}" type="presParOf" srcId="{3224F8AE-64AD-4A07-B3FF-7B6A64D92644}" destId="{0AC44525-352D-4B17-AAC9-8601DCB664EA}" srcOrd="4" destOrd="0" presId="urn:microsoft.com/office/officeart/2005/8/layout/vProcess5"/>
    <dgm:cxn modelId="{1CB82419-151C-403F-9E22-0F1B0A073238}" type="presParOf" srcId="{3224F8AE-64AD-4A07-B3FF-7B6A64D92644}" destId="{7B8F4CC0-703E-4243-A433-3707F93BAAC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9865EE-9FC2-4DB7-AA7A-64E1C69167FE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99B0D5-74E7-407B-AD66-F467C668E6B6}">
      <dgm:prSet custT="1"/>
      <dgm:spPr/>
      <dgm:t>
        <a:bodyPr/>
        <a:lstStyle/>
        <a:p>
          <a:pPr algn="just"/>
          <a:r>
            <a:rPr lang="ru-RU" sz="1800" baseline="0" dirty="0"/>
            <a:t>Для разных возрастных периодов сопряженных с суицидальным поведением характерно наличие характерных личностно-смысловых проблем</a:t>
          </a:r>
        </a:p>
      </dgm:t>
    </dgm:pt>
    <dgm:pt modelId="{01FC57B2-E353-490F-8B5E-4F139375DE21}" type="parTrans" cxnId="{8485F3A3-C917-4E08-8F3F-05AFEF3D4AA1}">
      <dgm:prSet/>
      <dgm:spPr/>
      <dgm:t>
        <a:bodyPr/>
        <a:lstStyle/>
        <a:p>
          <a:endParaRPr lang="en-US"/>
        </a:p>
      </dgm:t>
    </dgm:pt>
    <dgm:pt modelId="{3BE5DE27-F5C4-4222-A3AA-18390B157EDE}" type="sibTrans" cxnId="{8485F3A3-C917-4E08-8F3F-05AFEF3D4AA1}">
      <dgm:prSet/>
      <dgm:spPr/>
      <dgm:t>
        <a:bodyPr/>
        <a:lstStyle/>
        <a:p>
          <a:endParaRPr lang="en-US"/>
        </a:p>
      </dgm:t>
    </dgm:pt>
    <dgm:pt modelId="{5072FC1F-22A2-48A9-A6D0-AA0F5229FD89}">
      <dgm:prSet/>
      <dgm:spPr/>
      <dgm:t>
        <a:bodyPr/>
        <a:lstStyle/>
        <a:p>
          <a:r>
            <a:rPr lang="ru-RU" baseline="0" dirty="0"/>
            <a:t>Возраста до 30 лет – проблема самоутверждения и становления, когда фрустрирована потребность в уважении и признании</a:t>
          </a:r>
        </a:p>
      </dgm:t>
    </dgm:pt>
    <dgm:pt modelId="{D52EB479-6CE7-4725-84FE-2B399557588E}" type="parTrans" cxnId="{FF137C55-E873-4870-9B64-D2E952E33B00}">
      <dgm:prSet/>
      <dgm:spPr/>
      <dgm:t>
        <a:bodyPr/>
        <a:lstStyle/>
        <a:p>
          <a:endParaRPr lang="en-US"/>
        </a:p>
      </dgm:t>
    </dgm:pt>
    <dgm:pt modelId="{B202060B-F9ED-467E-8B91-E1B9D4E0FE60}" type="sibTrans" cxnId="{FF137C55-E873-4870-9B64-D2E952E33B00}">
      <dgm:prSet/>
      <dgm:spPr/>
      <dgm:t>
        <a:bodyPr/>
        <a:lstStyle/>
        <a:p>
          <a:endParaRPr lang="en-US"/>
        </a:p>
      </dgm:t>
    </dgm:pt>
    <dgm:pt modelId="{454CAA36-B3B7-40EC-9067-FCCC6399D732}">
      <dgm:prSet/>
      <dgm:spPr/>
      <dgm:t>
        <a:bodyPr/>
        <a:lstStyle/>
        <a:p>
          <a:r>
            <a:rPr lang="ru-RU" baseline="0" dirty="0"/>
            <a:t>Возраста 45 лет и старше – кризис личностной идентификации, «кризис среднего возраста»</a:t>
          </a:r>
        </a:p>
      </dgm:t>
    </dgm:pt>
    <dgm:pt modelId="{C0882680-3D80-4F70-A7F3-0F2236E0276E}" type="parTrans" cxnId="{AD5E99FC-9C04-48F5-8C46-775E7E4C6517}">
      <dgm:prSet/>
      <dgm:spPr/>
      <dgm:t>
        <a:bodyPr/>
        <a:lstStyle/>
        <a:p>
          <a:endParaRPr lang="en-US"/>
        </a:p>
      </dgm:t>
    </dgm:pt>
    <dgm:pt modelId="{F6F0C39D-DEC6-4534-ACAC-B53F95A23E1B}" type="sibTrans" cxnId="{AD5E99FC-9C04-48F5-8C46-775E7E4C6517}">
      <dgm:prSet/>
      <dgm:spPr/>
      <dgm:t>
        <a:bodyPr/>
        <a:lstStyle/>
        <a:p>
          <a:endParaRPr lang="en-US"/>
        </a:p>
      </dgm:t>
    </dgm:pt>
    <dgm:pt modelId="{20C3EEC5-1BEE-424F-870B-C3A27465463F}">
      <dgm:prSet/>
      <dgm:spPr/>
      <dgm:t>
        <a:bodyPr/>
        <a:lstStyle/>
        <a:p>
          <a:r>
            <a:rPr lang="ru-RU" baseline="0" dirty="0"/>
            <a:t>Возраста 70 лет и старше – проблема одиночества и поиск смысла своего дальнейшего существования.</a:t>
          </a:r>
        </a:p>
      </dgm:t>
    </dgm:pt>
    <dgm:pt modelId="{B6781ED4-5B06-4173-A983-899BB6855CAF}" type="parTrans" cxnId="{7DBFC9D8-DEF5-4AD7-8E8B-23D7E23D3DA3}">
      <dgm:prSet/>
      <dgm:spPr/>
      <dgm:t>
        <a:bodyPr/>
        <a:lstStyle/>
        <a:p>
          <a:endParaRPr lang="en-US"/>
        </a:p>
      </dgm:t>
    </dgm:pt>
    <dgm:pt modelId="{607DD7BF-4A90-4F09-B5DF-69F7E05A6B04}" type="sibTrans" cxnId="{7DBFC9D8-DEF5-4AD7-8E8B-23D7E23D3DA3}">
      <dgm:prSet/>
      <dgm:spPr/>
      <dgm:t>
        <a:bodyPr/>
        <a:lstStyle/>
        <a:p>
          <a:endParaRPr lang="en-US"/>
        </a:p>
      </dgm:t>
    </dgm:pt>
    <dgm:pt modelId="{D76EEB79-4F26-4926-A6D6-7ACD7667D12F}" type="pres">
      <dgm:prSet presAssocID="{049865EE-9FC2-4DB7-AA7A-64E1C69167F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4A7779-08F8-4A58-8F52-1D3D8A56D1EF}" type="pres">
      <dgm:prSet presAssocID="{049865EE-9FC2-4DB7-AA7A-64E1C69167FE}" presName="dummyMaxCanvas" presStyleCnt="0">
        <dgm:presLayoutVars/>
      </dgm:prSet>
      <dgm:spPr/>
    </dgm:pt>
    <dgm:pt modelId="{F4C56C4D-5F2C-48E2-8CDF-52F093115059}" type="pres">
      <dgm:prSet presAssocID="{049865EE-9FC2-4DB7-AA7A-64E1C69167FE}" presName="FourNodes_1" presStyleLbl="node1" presStyleIdx="0" presStyleCnt="4" custScaleX="109168" custLinFactNeighborX="-1122" custLinFactNeighborY="1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079F2-EEB0-4F01-9825-DF33F2E7A224}" type="pres">
      <dgm:prSet presAssocID="{049865EE-9FC2-4DB7-AA7A-64E1C69167FE}" presName="FourNodes_2" presStyleLbl="node1" presStyleIdx="1" presStyleCnt="4" custScaleX="114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C37D8-9984-4E0D-8EF9-A89B291B051C}" type="pres">
      <dgm:prSet presAssocID="{049865EE-9FC2-4DB7-AA7A-64E1C69167F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ED397-1740-4206-B978-DB3AF62C4B0F}" type="pres">
      <dgm:prSet presAssocID="{049865EE-9FC2-4DB7-AA7A-64E1C69167F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A140B-CC6C-45FA-B8C7-DBAD2B46CD67}" type="pres">
      <dgm:prSet presAssocID="{049865EE-9FC2-4DB7-AA7A-64E1C69167F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B99FC-14F1-4AA9-92DD-A7A0A0604824}" type="pres">
      <dgm:prSet presAssocID="{049865EE-9FC2-4DB7-AA7A-64E1C69167F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9747B-36F0-4B67-A11B-C342FB321DCC}" type="pres">
      <dgm:prSet presAssocID="{049865EE-9FC2-4DB7-AA7A-64E1C69167F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2A62B-40CC-473E-B99A-95506EA1D883}" type="pres">
      <dgm:prSet presAssocID="{049865EE-9FC2-4DB7-AA7A-64E1C69167F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55C60-31A4-4392-AB42-D559AE9C59FF}" type="pres">
      <dgm:prSet presAssocID="{049865EE-9FC2-4DB7-AA7A-64E1C69167F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55B6B-7607-4273-B3EE-629918AA7143}" type="pres">
      <dgm:prSet presAssocID="{049865EE-9FC2-4DB7-AA7A-64E1C69167F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CD417-6C3F-425F-81E1-DF0A790D6AA1}" type="pres">
      <dgm:prSet presAssocID="{049865EE-9FC2-4DB7-AA7A-64E1C69167F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DB4BAE-2F5D-41A5-A1AC-7A494F2A7945}" type="presOf" srcId="{454CAA36-B3B7-40EC-9067-FCCC6399D732}" destId="{34A55B6B-7607-4273-B3EE-629918AA7143}" srcOrd="1" destOrd="0" presId="urn:microsoft.com/office/officeart/2005/8/layout/vProcess5"/>
    <dgm:cxn modelId="{8485F3A3-C917-4E08-8F3F-05AFEF3D4AA1}" srcId="{049865EE-9FC2-4DB7-AA7A-64E1C69167FE}" destId="{2699B0D5-74E7-407B-AD66-F467C668E6B6}" srcOrd="0" destOrd="0" parTransId="{01FC57B2-E353-490F-8B5E-4F139375DE21}" sibTransId="{3BE5DE27-F5C4-4222-A3AA-18390B157EDE}"/>
    <dgm:cxn modelId="{FF137C55-E873-4870-9B64-D2E952E33B00}" srcId="{049865EE-9FC2-4DB7-AA7A-64E1C69167FE}" destId="{5072FC1F-22A2-48A9-A6D0-AA0F5229FD89}" srcOrd="1" destOrd="0" parTransId="{D52EB479-6CE7-4725-84FE-2B399557588E}" sibTransId="{B202060B-F9ED-467E-8B91-E1B9D4E0FE60}"/>
    <dgm:cxn modelId="{B45E974C-CA05-43B4-9CED-79B2E5144867}" type="presOf" srcId="{B202060B-F9ED-467E-8B91-E1B9D4E0FE60}" destId="{393B99FC-14F1-4AA9-92DD-A7A0A0604824}" srcOrd="0" destOrd="0" presId="urn:microsoft.com/office/officeart/2005/8/layout/vProcess5"/>
    <dgm:cxn modelId="{AD5E99FC-9C04-48F5-8C46-775E7E4C6517}" srcId="{049865EE-9FC2-4DB7-AA7A-64E1C69167FE}" destId="{454CAA36-B3B7-40EC-9067-FCCC6399D732}" srcOrd="2" destOrd="0" parTransId="{C0882680-3D80-4F70-A7F3-0F2236E0276E}" sibTransId="{F6F0C39D-DEC6-4534-ACAC-B53F95A23E1B}"/>
    <dgm:cxn modelId="{78F5EE4D-0244-4907-B9D8-E1169F71BA36}" type="presOf" srcId="{5072FC1F-22A2-48A9-A6D0-AA0F5229FD89}" destId="{193079F2-EEB0-4F01-9825-DF33F2E7A224}" srcOrd="0" destOrd="0" presId="urn:microsoft.com/office/officeart/2005/8/layout/vProcess5"/>
    <dgm:cxn modelId="{CFEF9200-2884-437C-B186-05E78BF31505}" type="presOf" srcId="{20C3EEC5-1BEE-424F-870B-C3A27465463F}" destId="{58DED397-1740-4206-B978-DB3AF62C4B0F}" srcOrd="0" destOrd="0" presId="urn:microsoft.com/office/officeart/2005/8/layout/vProcess5"/>
    <dgm:cxn modelId="{66CEF0BB-3CC2-4FBD-A03F-EEDF0E4D2596}" type="presOf" srcId="{3BE5DE27-F5C4-4222-A3AA-18390B157EDE}" destId="{746A140B-CC6C-45FA-B8C7-DBAD2B46CD67}" srcOrd="0" destOrd="0" presId="urn:microsoft.com/office/officeart/2005/8/layout/vProcess5"/>
    <dgm:cxn modelId="{37D02B03-9FB7-4ADD-8E1D-6B620065BA9F}" type="presOf" srcId="{049865EE-9FC2-4DB7-AA7A-64E1C69167FE}" destId="{D76EEB79-4F26-4926-A6D6-7ACD7667D12F}" srcOrd="0" destOrd="0" presId="urn:microsoft.com/office/officeart/2005/8/layout/vProcess5"/>
    <dgm:cxn modelId="{74374E7A-B8FF-4397-BA01-A1BBA6A5C79E}" type="presOf" srcId="{454CAA36-B3B7-40EC-9067-FCCC6399D732}" destId="{743C37D8-9984-4E0D-8EF9-A89B291B051C}" srcOrd="0" destOrd="0" presId="urn:microsoft.com/office/officeart/2005/8/layout/vProcess5"/>
    <dgm:cxn modelId="{D0B419D8-CF5E-4D20-A3C5-FBB07392D87B}" type="presOf" srcId="{20C3EEC5-1BEE-424F-870B-C3A27465463F}" destId="{BCCCD417-6C3F-425F-81E1-DF0A790D6AA1}" srcOrd="1" destOrd="0" presId="urn:microsoft.com/office/officeart/2005/8/layout/vProcess5"/>
    <dgm:cxn modelId="{8A0050D7-A987-4C2C-902A-E6435D53905A}" type="presOf" srcId="{F6F0C39D-DEC6-4534-ACAC-B53F95A23E1B}" destId="{4DD9747B-36F0-4B67-A11B-C342FB321DCC}" srcOrd="0" destOrd="0" presId="urn:microsoft.com/office/officeart/2005/8/layout/vProcess5"/>
    <dgm:cxn modelId="{EBA174F4-39E0-43A0-9026-959EBB10F11F}" type="presOf" srcId="{5072FC1F-22A2-48A9-A6D0-AA0F5229FD89}" destId="{36455C60-31A4-4392-AB42-D559AE9C59FF}" srcOrd="1" destOrd="0" presId="urn:microsoft.com/office/officeart/2005/8/layout/vProcess5"/>
    <dgm:cxn modelId="{EDF44FCE-406A-4203-93DF-C22BF830FEF9}" type="presOf" srcId="{2699B0D5-74E7-407B-AD66-F467C668E6B6}" destId="{F4C56C4D-5F2C-48E2-8CDF-52F093115059}" srcOrd="0" destOrd="0" presId="urn:microsoft.com/office/officeart/2005/8/layout/vProcess5"/>
    <dgm:cxn modelId="{7DBFC9D8-DEF5-4AD7-8E8B-23D7E23D3DA3}" srcId="{049865EE-9FC2-4DB7-AA7A-64E1C69167FE}" destId="{20C3EEC5-1BEE-424F-870B-C3A27465463F}" srcOrd="3" destOrd="0" parTransId="{B6781ED4-5B06-4173-A983-899BB6855CAF}" sibTransId="{607DD7BF-4A90-4F09-B5DF-69F7E05A6B04}"/>
    <dgm:cxn modelId="{87CE93A4-694D-47DD-BB4C-B2A4D5FFD58C}" type="presOf" srcId="{2699B0D5-74E7-407B-AD66-F467C668E6B6}" destId="{7EF2A62B-40CC-473E-B99A-95506EA1D883}" srcOrd="1" destOrd="0" presId="urn:microsoft.com/office/officeart/2005/8/layout/vProcess5"/>
    <dgm:cxn modelId="{809F85A0-A615-4D29-9B4F-95638F31E193}" type="presParOf" srcId="{D76EEB79-4F26-4926-A6D6-7ACD7667D12F}" destId="{D24A7779-08F8-4A58-8F52-1D3D8A56D1EF}" srcOrd="0" destOrd="0" presId="urn:microsoft.com/office/officeart/2005/8/layout/vProcess5"/>
    <dgm:cxn modelId="{D5D76168-8341-4BB1-949A-1435818912B2}" type="presParOf" srcId="{D76EEB79-4F26-4926-A6D6-7ACD7667D12F}" destId="{F4C56C4D-5F2C-48E2-8CDF-52F093115059}" srcOrd="1" destOrd="0" presId="urn:microsoft.com/office/officeart/2005/8/layout/vProcess5"/>
    <dgm:cxn modelId="{73DB1CF9-10FC-4237-B405-9F6B83355CB2}" type="presParOf" srcId="{D76EEB79-4F26-4926-A6D6-7ACD7667D12F}" destId="{193079F2-EEB0-4F01-9825-DF33F2E7A224}" srcOrd="2" destOrd="0" presId="urn:microsoft.com/office/officeart/2005/8/layout/vProcess5"/>
    <dgm:cxn modelId="{C53F549F-63A7-4446-AF68-470412708FBD}" type="presParOf" srcId="{D76EEB79-4F26-4926-A6D6-7ACD7667D12F}" destId="{743C37D8-9984-4E0D-8EF9-A89B291B051C}" srcOrd="3" destOrd="0" presId="urn:microsoft.com/office/officeart/2005/8/layout/vProcess5"/>
    <dgm:cxn modelId="{816B26A8-46B7-4190-B3FE-DC7C3BF212D5}" type="presParOf" srcId="{D76EEB79-4F26-4926-A6D6-7ACD7667D12F}" destId="{58DED397-1740-4206-B978-DB3AF62C4B0F}" srcOrd="4" destOrd="0" presId="urn:microsoft.com/office/officeart/2005/8/layout/vProcess5"/>
    <dgm:cxn modelId="{3B81CFA5-8EC2-4DDC-86E7-FA6E05CD125E}" type="presParOf" srcId="{D76EEB79-4F26-4926-A6D6-7ACD7667D12F}" destId="{746A140B-CC6C-45FA-B8C7-DBAD2B46CD67}" srcOrd="5" destOrd="0" presId="urn:microsoft.com/office/officeart/2005/8/layout/vProcess5"/>
    <dgm:cxn modelId="{DD4B0C5C-EC62-40FE-85AC-867F323E28A9}" type="presParOf" srcId="{D76EEB79-4F26-4926-A6D6-7ACD7667D12F}" destId="{393B99FC-14F1-4AA9-92DD-A7A0A0604824}" srcOrd="6" destOrd="0" presId="urn:microsoft.com/office/officeart/2005/8/layout/vProcess5"/>
    <dgm:cxn modelId="{C99A7034-062B-48AD-A12F-D4AB6CF66700}" type="presParOf" srcId="{D76EEB79-4F26-4926-A6D6-7ACD7667D12F}" destId="{4DD9747B-36F0-4B67-A11B-C342FB321DCC}" srcOrd="7" destOrd="0" presId="urn:microsoft.com/office/officeart/2005/8/layout/vProcess5"/>
    <dgm:cxn modelId="{B532AA5D-B330-4941-95E9-A72176151270}" type="presParOf" srcId="{D76EEB79-4F26-4926-A6D6-7ACD7667D12F}" destId="{7EF2A62B-40CC-473E-B99A-95506EA1D883}" srcOrd="8" destOrd="0" presId="urn:microsoft.com/office/officeart/2005/8/layout/vProcess5"/>
    <dgm:cxn modelId="{283ADC50-0E89-4B5F-A680-636AB9B2DEF9}" type="presParOf" srcId="{D76EEB79-4F26-4926-A6D6-7ACD7667D12F}" destId="{36455C60-31A4-4392-AB42-D559AE9C59FF}" srcOrd="9" destOrd="0" presId="urn:microsoft.com/office/officeart/2005/8/layout/vProcess5"/>
    <dgm:cxn modelId="{E1C14496-216D-486B-88FF-86D3C4E73786}" type="presParOf" srcId="{D76EEB79-4F26-4926-A6D6-7ACD7667D12F}" destId="{34A55B6B-7607-4273-B3EE-629918AA7143}" srcOrd="10" destOrd="0" presId="urn:microsoft.com/office/officeart/2005/8/layout/vProcess5"/>
    <dgm:cxn modelId="{C7DFE8AE-BE78-4F2B-BB55-9B08950BF729}" type="presParOf" srcId="{D76EEB79-4F26-4926-A6D6-7ACD7667D12F}" destId="{BCCCD417-6C3F-425F-81E1-DF0A790D6AA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045E5B-2FA9-48E5-B84F-23FD70CEF051}">
      <dsp:nvSpPr>
        <dsp:cNvPr id="0" name=""/>
        <dsp:cNvSpPr/>
      </dsp:nvSpPr>
      <dsp:spPr>
        <a:xfrm>
          <a:off x="0" y="2284"/>
          <a:ext cx="10434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7DE4F-0C69-4FDF-9B5A-9F59F3E8BABD}">
      <dsp:nvSpPr>
        <dsp:cNvPr id="0" name=""/>
        <dsp:cNvSpPr/>
      </dsp:nvSpPr>
      <dsp:spPr>
        <a:xfrm>
          <a:off x="0" y="2284"/>
          <a:ext cx="10434583" cy="1557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baseline="0"/>
            <a:t>в процессе  анализа 15 996 случаев парасуицидов и 2355 случаев суицидов (все случаи парасуицидов и суицидов в г. Минске с 2004 по 2014 год) были установлены определенные возрастные и демографические закономерности и особенности совершения самоповреждениЯ. </a:t>
          </a:r>
        </a:p>
      </dsp:txBody>
      <dsp:txXfrm>
        <a:off x="0" y="2284"/>
        <a:ext cx="10434583" cy="1557855"/>
      </dsp:txXfrm>
    </dsp:sp>
    <dsp:sp modelId="{CAE0CB27-ACAC-408D-99E2-D72D4A837BE0}">
      <dsp:nvSpPr>
        <dsp:cNvPr id="0" name=""/>
        <dsp:cNvSpPr/>
      </dsp:nvSpPr>
      <dsp:spPr>
        <a:xfrm>
          <a:off x="0" y="1560140"/>
          <a:ext cx="10434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EFF5C-17F3-4E28-B76B-32E05A28F4CC}">
      <dsp:nvSpPr>
        <dsp:cNvPr id="0" name=""/>
        <dsp:cNvSpPr/>
      </dsp:nvSpPr>
      <dsp:spPr>
        <a:xfrm>
          <a:off x="0" y="1560140"/>
          <a:ext cx="10434583" cy="1557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baseline="0" dirty="0"/>
            <a:t>Среди лиц, совершивших </a:t>
          </a:r>
          <a:r>
            <a:rPr lang="ru-RU" sz="2300" kern="1200" baseline="0" dirty="0" err="1"/>
            <a:t>парасуицид</a:t>
          </a:r>
          <a:r>
            <a:rPr lang="ru-RU" sz="2300" kern="1200" baseline="0" dirty="0"/>
            <a:t>, преобладали лица в возрасте 20-39 лет (не менее 60%), соотношение мужчин к женщинам – 1:1, наиболее распространенные способы самоповреждения - поверхностные повреждения вен и кожи и медикаментозные отравления. </a:t>
          </a:r>
        </a:p>
      </dsp:txBody>
      <dsp:txXfrm>
        <a:off x="0" y="1560140"/>
        <a:ext cx="10434583" cy="1557855"/>
      </dsp:txXfrm>
    </dsp:sp>
    <dsp:sp modelId="{A05B949B-C582-41B5-895E-D18BE7C476F6}">
      <dsp:nvSpPr>
        <dsp:cNvPr id="0" name=""/>
        <dsp:cNvSpPr/>
      </dsp:nvSpPr>
      <dsp:spPr>
        <a:xfrm>
          <a:off x="0" y="3117995"/>
          <a:ext cx="10434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DA9E2-9004-4C6E-B46E-1A0BEE38CB79}">
      <dsp:nvSpPr>
        <dsp:cNvPr id="0" name=""/>
        <dsp:cNvSpPr/>
      </dsp:nvSpPr>
      <dsp:spPr>
        <a:xfrm>
          <a:off x="0" y="3117995"/>
          <a:ext cx="10434583" cy="1557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baseline="0"/>
            <a:t>Среди совершивших суицид - лица мужского пола (соотношения мужчин к женщинам 4:1), чаще всего в возрасте 26-60 лет (не менее 60% от общего числа совершивших суицид), преобладающий способ ухода из жизни – повешение (не менее 85%). </a:t>
          </a:r>
        </a:p>
      </dsp:txBody>
      <dsp:txXfrm>
        <a:off x="0" y="3117995"/>
        <a:ext cx="10434583" cy="15578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BEE4D3-6EBB-49FB-AAC8-F5E7BAB19C8A}">
      <dsp:nvSpPr>
        <dsp:cNvPr id="0" name=""/>
        <dsp:cNvSpPr/>
      </dsp:nvSpPr>
      <dsp:spPr>
        <a:xfrm>
          <a:off x="-461695" y="0"/>
          <a:ext cx="6155956" cy="2582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Различия между группами по степени суицидального риска не были связаны с социальными факторами и почти исключительно лежали в психической и психологической сфере</a:t>
          </a:r>
          <a:r>
            <a:rPr lang="ru-RU" sz="1600" kern="1200" dirty="0"/>
            <a:t>. </a:t>
          </a:r>
        </a:p>
      </dsp:txBody>
      <dsp:txXfrm>
        <a:off x="-461695" y="0"/>
        <a:ext cx="3193367" cy="2582771"/>
      </dsp:txXfrm>
    </dsp:sp>
    <dsp:sp modelId="{F72D99E7-A4DD-4551-8E3E-82FB642CE71B}">
      <dsp:nvSpPr>
        <dsp:cNvPr id="0" name=""/>
        <dsp:cNvSpPr/>
      </dsp:nvSpPr>
      <dsp:spPr>
        <a:xfrm>
          <a:off x="461698" y="3156721"/>
          <a:ext cx="6155956" cy="2582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Для лиц  мотивированных к совершению суицида была характерна низкая способность к вытеснению отрицательных эмоций («демонстративность»), что отличало их от группы сравнения. </a:t>
          </a:r>
        </a:p>
      </dsp:txBody>
      <dsp:txXfrm>
        <a:off x="461698" y="3156721"/>
        <a:ext cx="3094551" cy="2582771"/>
      </dsp:txXfrm>
    </dsp:sp>
    <dsp:sp modelId="{7F18FCF5-A8D4-4D5C-B73B-7E2AA0434E09}">
      <dsp:nvSpPr>
        <dsp:cNvPr id="0" name=""/>
        <dsp:cNvSpPr/>
      </dsp:nvSpPr>
      <dsp:spPr>
        <a:xfrm>
          <a:off x="3553764" y="2030345"/>
          <a:ext cx="1678801" cy="167880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553764" y="2030345"/>
        <a:ext cx="1678801" cy="167880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C56C4D-5F2C-48E2-8CDF-52F093115059}">
      <dsp:nvSpPr>
        <dsp:cNvPr id="0" name=""/>
        <dsp:cNvSpPr/>
      </dsp:nvSpPr>
      <dsp:spPr>
        <a:xfrm>
          <a:off x="-133394" y="16328"/>
          <a:ext cx="6353583" cy="1330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/>
            <a:t>Для разных возрастных периодов сопряженных с суицидальным поведением характерно наличие характерных личностно-смысловых проблем</a:t>
          </a:r>
        </a:p>
      </dsp:txBody>
      <dsp:txXfrm>
        <a:off x="-133394" y="16328"/>
        <a:ext cx="4748226" cy="1330803"/>
      </dsp:txXfrm>
    </dsp:sp>
    <dsp:sp modelId="{193079F2-EEB0-4F01-9825-DF33F2E7A224}">
      <dsp:nvSpPr>
        <dsp:cNvPr id="0" name=""/>
        <dsp:cNvSpPr/>
      </dsp:nvSpPr>
      <dsp:spPr>
        <a:xfrm>
          <a:off x="207424" y="1572768"/>
          <a:ext cx="6646795" cy="1330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129271"/>
                <a:satOff val="-1832"/>
                <a:lumOff val="294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5129271"/>
                <a:satOff val="-1832"/>
                <a:lumOff val="294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5129271"/>
                <a:satOff val="-1832"/>
                <a:lumOff val="294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/>
            <a:t>Возраста до 30 лет – проблема самоутверждения и становления, когда фрустрирована потребность в уважении и признании</a:t>
          </a:r>
        </a:p>
      </dsp:txBody>
      <dsp:txXfrm>
        <a:off x="207424" y="1572768"/>
        <a:ext cx="5102218" cy="1330803"/>
      </dsp:txXfrm>
    </dsp:sp>
    <dsp:sp modelId="{743C37D8-9984-4E0D-8EF9-A89B291B051C}">
      <dsp:nvSpPr>
        <dsp:cNvPr id="0" name=""/>
        <dsp:cNvSpPr/>
      </dsp:nvSpPr>
      <dsp:spPr>
        <a:xfrm>
          <a:off x="1100970" y="3145536"/>
          <a:ext cx="5820005" cy="1330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0258542"/>
                <a:satOff val="-3664"/>
                <a:lumOff val="5883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0258542"/>
                <a:satOff val="-3664"/>
                <a:lumOff val="5883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0258542"/>
                <a:satOff val="-3664"/>
                <a:lumOff val="5883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/>
            <a:t>Возраста 45 лет и старше – кризис личностной идентификации, «кризис среднего возраста»</a:t>
          </a:r>
        </a:p>
      </dsp:txBody>
      <dsp:txXfrm>
        <a:off x="1100970" y="3145536"/>
        <a:ext cx="4474832" cy="1330803"/>
      </dsp:txXfrm>
    </dsp:sp>
    <dsp:sp modelId="{58DED397-1740-4206-B978-DB3AF62C4B0F}">
      <dsp:nvSpPr>
        <dsp:cNvPr id="0" name=""/>
        <dsp:cNvSpPr/>
      </dsp:nvSpPr>
      <dsp:spPr>
        <a:xfrm>
          <a:off x="1588395" y="4718304"/>
          <a:ext cx="5820005" cy="1330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5387812"/>
                <a:satOff val="-5496"/>
                <a:lumOff val="882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5387812"/>
                <a:satOff val="-5496"/>
                <a:lumOff val="882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5387812"/>
                <a:satOff val="-5496"/>
                <a:lumOff val="882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/>
            <a:t>Возраста 70 лет и старше – проблема одиночества и поиск смысла своего дальнейшего существования.</a:t>
          </a:r>
        </a:p>
      </dsp:txBody>
      <dsp:txXfrm>
        <a:off x="1588395" y="4718304"/>
        <a:ext cx="4467557" cy="1330803"/>
      </dsp:txXfrm>
    </dsp:sp>
    <dsp:sp modelId="{746A140B-CC6C-45FA-B8C7-DBAD2B46CD67}">
      <dsp:nvSpPr>
        <dsp:cNvPr id="0" name=""/>
        <dsp:cNvSpPr/>
      </dsp:nvSpPr>
      <dsp:spPr>
        <a:xfrm>
          <a:off x="5088377" y="1019274"/>
          <a:ext cx="865022" cy="865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088377" y="1019274"/>
        <a:ext cx="865022" cy="865022"/>
      </dsp:txXfrm>
    </dsp:sp>
    <dsp:sp modelId="{393B99FC-14F1-4AA9-92DD-A7A0A0604824}">
      <dsp:nvSpPr>
        <dsp:cNvPr id="0" name=""/>
        <dsp:cNvSpPr/>
      </dsp:nvSpPr>
      <dsp:spPr>
        <a:xfrm>
          <a:off x="5575803" y="2592042"/>
          <a:ext cx="865022" cy="865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7779574"/>
            <a:satOff val="-738"/>
            <a:lumOff val="53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575803" y="2592042"/>
        <a:ext cx="865022" cy="865022"/>
      </dsp:txXfrm>
    </dsp:sp>
    <dsp:sp modelId="{4DD9747B-36F0-4B67-A11B-C342FB321DCC}">
      <dsp:nvSpPr>
        <dsp:cNvPr id="0" name=""/>
        <dsp:cNvSpPr/>
      </dsp:nvSpPr>
      <dsp:spPr>
        <a:xfrm>
          <a:off x="6055953" y="4164810"/>
          <a:ext cx="865022" cy="865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5559147"/>
            <a:satOff val="-1476"/>
            <a:lumOff val="107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55953" y="4164810"/>
        <a:ext cx="865022" cy="865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502">
            <a:extLst>
              <a:ext uri="{FF2B5EF4-FFF2-40B4-BE49-F238E27FC236}">
                <a16:creationId xmlns:a16="http://schemas.microsoft.com/office/drawing/2014/main" xmlns="" id="{1469D371-1C31-4620-B8FF-BE306FFA0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0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Rectangle 8">
            <a:extLst>
              <a:ext uri="{FF2B5EF4-FFF2-40B4-BE49-F238E27FC236}">
                <a16:creationId xmlns:a16="http://schemas.microsoft.com/office/drawing/2014/main" xmlns="" id="{00BE3F25-89D5-4A35-AE73-B517D66BBF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3999" y="2237014"/>
            <a:ext cx="6632121" cy="1366612"/>
          </a:xfrm>
        </p:spPr>
        <p:txBody>
          <a:bodyPr>
            <a:normAutofit fontScale="90000"/>
          </a:bodyPr>
          <a:lstStyle/>
          <a:p>
            <a:r>
              <a:rPr lang="ru-RU" altLang="x-none" sz="3800" dirty="0"/>
              <a:t/>
            </a:r>
            <a:br>
              <a:rPr lang="ru-RU" altLang="x-none" sz="3800" dirty="0"/>
            </a:br>
            <a:r>
              <a:rPr lang="ru-RU" altLang="x-none" sz="2200" dirty="0"/>
              <a:t>Учет индивидуально-психологических особенностей лиц, совершивших </a:t>
            </a:r>
            <a:r>
              <a:rPr lang="ru-RU" altLang="x-none" sz="2200" dirty="0" err="1"/>
              <a:t>парасуицид</a:t>
            </a:r>
            <a:r>
              <a:rPr lang="ru-RU" altLang="x-none" sz="2200" dirty="0"/>
              <a:t>, как фактор повышения эффективности </a:t>
            </a:r>
            <a:r>
              <a:rPr lang="ru-RU" altLang="x-none" sz="2200" dirty="0" err="1"/>
              <a:t>предикции</a:t>
            </a:r>
            <a:r>
              <a:rPr lang="ru-RU" altLang="x-none" sz="2200" dirty="0"/>
              <a:t> суицидов</a:t>
            </a: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xmlns="" id="{582AEE7F-8A72-4F34-9ED5-004F222E8B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03388" y="3820886"/>
            <a:ext cx="3725862" cy="840921"/>
          </a:xfrm>
        </p:spPr>
        <p:txBody>
          <a:bodyPr>
            <a:noAutofit/>
          </a:bodyPr>
          <a:lstStyle/>
          <a:p>
            <a:r>
              <a:rPr lang="ru-RU" altLang="x-none" sz="1200" b="1" dirty="0">
                <a:cs typeface="Aharoni" panose="02010803020104030203" pitchFamily="2" charset="-79"/>
              </a:rPr>
              <a:t>Доцент кафедры психотерапии и медицинской психологии БЕЛМАПО               </a:t>
            </a:r>
            <a:r>
              <a:rPr lang="ru-RU" altLang="x-none" sz="1200" b="1" dirty="0" err="1">
                <a:cs typeface="Aharoni" panose="02010803020104030203" pitchFamily="2" charset="-79"/>
              </a:rPr>
              <a:t>с.В</a:t>
            </a:r>
            <a:r>
              <a:rPr lang="ru-RU" altLang="x-none" sz="1200" b="1" dirty="0">
                <a:cs typeface="Aharoni" panose="02010803020104030203" pitchFamily="2" charset="-79"/>
              </a:rPr>
              <a:t>. Давидовский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22081EA-7107-46FA-A893-B15086A74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D8889DF-D030-4BCD-9797-4BBD1986C2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235C4B-4C9E-404D-A987-1B99E354B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411" y="643468"/>
            <a:ext cx="3788629" cy="4029016"/>
          </a:xfrm>
        </p:spPr>
        <p:txBody>
          <a:bodyPr anchor="b">
            <a:normAutofit/>
          </a:bodyPr>
          <a:lstStyle/>
          <a:p>
            <a:pPr algn="l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Оказания помощи на различных жизненных этапах</a:t>
            </a:r>
            <a:endParaRPr lang="x-none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5CD94E-DC55-424A-8249-50FB7819C3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643467"/>
            <a:ext cx="6620882" cy="5130046"/>
          </a:xfrm>
        </p:spPr>
        <p:txBody>
          <a:bodyPr anchor="ctr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 возрасте до 30 лет (второй ведущей причиной смерти среди молодых людей 15–29 лет в глобальном масштабе), Акцентировать внимание на устранение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дезадаптивных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форм поведения и возможности успешной социализации в обществе).</a:t>
            </a:r>
          </a:p>
          <a:p>
            <a:pPr algn="just">
              <a:lnSpc>
                <a:spcPct val="110000"/>
              </a:lnSpc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 возрасте 45 лет и старше (подъем уровня самоубийств), внимание на принятие действительности и понимании возможности дальнейшей самореализации</a:t>
            </a:r>
          </a:p>
          <a:p>
            <a:pPr algn="just">
              <a:lnSpc>
                <a:spcPct val="110000"/>
              </a:lnSpc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 пожилом возрасте (70 лет и старше отмечается подъем уровня самоубийств), поиск смысла жизни.</a:t>
            </a:r>
            <a:endParaRPr lang="x-none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75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57E607C4-A0A1-44FA-981D-EA3B813963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88039" y="643466"/>
            <a:ext cx="8015922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08D97526-B9D9-4257-B6A9-9D79889749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566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xmlns="" id="{E3F012C5-2940-4F3E-BB5E-B8B2C9E829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EB37C977-E7E3-44AC-AEC8-2E2764190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xmlns="" id="{A70DF37D-86A3-45DB-B1C1-580462D4BB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ru-RU" sz="3100">
                <a:solidFill>
                  <a:schemeClr val="bg1"/>
                </a:solidFill>
              </a:rPr>
              <a:t>Суициды являются актуальной медико-социальной проблемой</a:t>
            </a:r>
            <a:endParaRPr lang="be-BY" sz="310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79078" y="960814"/>
            <a:ext cx="6247722" cy="4830385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endParaRPr lang="ru-RU" sz="1700"/>
          </a:p>
          <a:p>
            <a:pPr>
              <a:lnSpc>
                <a:spcPct val="110000"/>
              </a:lnSpc>
            </a:pPr>
            <a:r>
              <a:rPr lang="ru-RU" sz="1700">
                <a:latin typeface="Bookman Old Style" panose="02050604050505020204" pitchFamily="18" charset="0"/>
              </a:rPr>
              <a:t>Самоубийства происходят на протяжении всего жизненного цикла, но особенно характерны для возраста 45 лет и старше</a:t>
            </a:r>
          </a:p>
          <a:p>
            <a:pPr>
              <a:lnSpc>
                <a:spcPct val="110000"/>
              </a:lnSpc>
            </a:pPr>
            <a:endParaRPr lang="ru-RU" sz="1700">
              <a:latin typeface="Bookman Old Style" panose="020506040505050202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700">
                <a:latin typeface="Bookman Old Style" panose="02050604050505020204" pitchFamily="18" charset="0"/>
              </a:rPr>
              <a:t> они являются второй ведущей причиной смерти среди молодых людей 15–29 лет в глобальном масштабе</a:t>
            </a:r>
          </a:p>
          <a:p>
            <a:pPr>
              <a:lnSpc>
                <a:spcPct val="110000"/>
              </a:lnSpc>
            </a:pPr>
            <a:endParaRPr lang="be-BY" sz="1700">
              <a:latin typeface="Bahnschrift SemiLight Condensed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1700">
                <a:latin typeface="Bahnschrift Light" panose="020B0502040204020203" pitchFamily="34" charset="0"/>
              </a:rPr>
              <a:t>В Республике Беларусь это ведущая причина смертности от внешних причин, которая превышает смертность от дТП, убийств и пожаров вместе взятых, а также смертность от острого инфаркта в общей популяции (Белстат, 2019 г.). </a:t>
            </a:r>
          </a:p>
          <a:p>
            <a:pPr>
              <a:lnSpc>
                <a:spcPct val="110000"/>
              </a:lnSpc>
            </a:pPr>
            <a:endParaRPr lang="ru-RU" sz="170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86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75E8D3-0F6A-40AD-B560-F861A91D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75547"/>
          </a:xfrm>
        </p:spPr>
        <p:txBody>
          <a:bodyPr/>
          <a:lstStyle/>
          <a:p>
            <a:r>
              <a:rPr lang="ru-RU"/>
              <a:t>Дизайн исследования</a:t>
            </a:r>
            <a:endParaRPr lang="x-none" dirty="0"/>
          </a:p>
        </p:txBody>
      </p:sp>
      <p:graphicFrame>
        <p:nvGraphicFramePr>
          <p:cNvPr id="17" name="Объект 2">
            <a:extLst>
              <a:ext uri="{FF2B5EF4-FFF2-40B4-BE49-F238E27FC236}">
                <a16:creationId xmlns:a16="http://schemas.microsoft.com/office/drawing/2014/main" xmlns="" id="{22048B5E-58AA-44C3-A1C0-DB15D6DC685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606951431"/>
              </p:ext>
            </p:extLst>
          </p:nvPr>
        </p:nvGraphicFramePr>
        <p:xfrm>
          <a:off x="913773" y="1494064"/>
          <a:ext cx="10434583" cy="467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2938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A9C15D4-2EE7-4D05-B87C-91D1F3B96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ED7B0FB-9654-4441-9545-02D458B686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BA3017-E755-4F0F-AD1C-CCB994AB0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8878"/>
            <a:ext cx="4059935" cy="3680244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FFFFFF"/>
                </a:solidFill>
              </a:rPr>
              <a:t>Характеристика Исследовательских групп</a:t>
            </a:r>
            <a:endParaRPr lang="x-none" sz="3200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B94C57-FDF3-45A3-9D1F-904523D79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521643-CA81-49D4-B8C1-55A1BEB953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794" y="1049695"/>
            <a:ext cx="6642806" cy="4758611"/>
          </a:xfrm>
        </p:spPr>
        <p:txBody>
          <a:bodyPr anchor="ctr">
            <a:normAutofit/>
          </a:bodyPr>
          <a:lstStyle/>
          <a:p>
            <a:pPr indent="450215" algn="just">
              <a:lnSpc>
                <a:spcPct val="110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группа лиц, использовавших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высоколетальные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способы самоповреждения; </a:t>
            </a:r>
          </a:p>
          <a:p>
            <a:pPr indent="450215" algn="just">
              <a:lnSpc>
                <a:spcPct val="110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группа лиц, совершивших самоповреждения другими различными способами, в которую вошли лица, использовавшие наиболее распространенные способы (передозировки лекарственных средств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травматичные повреждения острыми предметами в области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предпречья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indent="450215" algn="just">
              <a:lnSpc>
                <a:spcPct val="110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группа сравнения, в которую вошли лица, проходившие стационарное лечение в связи с диагностированным «адаптационным расстройством»,  суицидальных попыток ранее не совершавшие.</a:t>
            </a:r>
          </a:p>
          <a:p>
            <a:pPr indent="450215" algn="just">
              <a:lnSpc>
                <a:spcPct val="110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дальнейшем Первые две группы были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объеденены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группу суицидального риска.</a:t>
            </a:r>
          </a:p>
          <a:p>
            <a:pPr>
              <a:lnSpc>
                <a:spcPct val="110000"/>
              </a:lnSpc>
            </a:pPr>
            <a:endParaRPr lang="x-none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AEBDF1A-221A-4497-BBA9-57A70D161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00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D1C0F6D-5AB0-457D-A2E5-4B8E77E390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D56A97F-536A-4D70-BE3C-46ED7477A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C8F27DD5-AB09-4348-AEAE-38DD5BF3BA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D2C5355-6929-457A-94DF-D2B2A57ED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3466"/>
            <a:ext cx="3418784" cy="4308475"/>
          </a:xfrm>
        </p:spPr>
        <p:txBody>
          <a:bodyPr anchor="t">
            <a:normAutofit/>
          </a:bodyPr>
          <a:lstStyle/>
          <a:p>
            <a:pPr algn="l"/>
            <a:r>
              <a:rPr lang="ru-RU" sz="2400" dirty="0"/>
              <a:t>Социально-экономические характеристики исследовательских групп</a:t>
            </a:r>
            <a:endParaRPr lang="x-none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A1064D-0E6E-4798-B8B4-8CF7512B87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4295" y="643466"/>
            <a:ext cx="6623305" cy="43084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Проведенное исследование подтвердило значение социальных факторов для формирования суицидального поведения. Невысокий уровень образования, неустроенная семейная жизнь, одиночество, общий низкий социальный статус был характерен для обеих групп социального риска.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Полученные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Данные социальные характеристики и особенности проживания индивида, по-видимому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обуславливают состояние хронического стресса, способствуя формированию суицидального поведения. </a:t>
            </a:r>
            <a:endParaRPr lang="x-none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22BA091-022A-4EB4-BBA0-0309BF5F9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556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E630259-2E99-42C6-925A-ED71BD9ED2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CD7ECD05-B4E0-4A46-AE36-17B3B1B208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10643E1-7ABA-4C1E-A734-A26C5D7041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700"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05AD0F46-1A81-40FC-B0B1-9C62150A8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031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ru-RU" sz="2100"/>
              <a:t>Индивидуально-психологические особенности исследовательских групп</a:t>
            </a:r>
            <a:endParaRPr lang="x-none" sz="2100"/>
          </a:p>
        </p:txBody>
      </p:sp>
      <p:graphicFrame>
        <p:nvGraphicFramePr>
          <p:cNvPr id="10" name="Объект 2">
            <a:extLst>
              <a:ext uri="{FF2B5EF4-FFF2-40B4-BE49-F238E27FC236}">
                <a16:creationId xmlns:a16="http://schemas.microsoft.com/office/drawing/2014/main" xmlns="" id="{5E7C2AAC-E8FC-41A6-AE0F-B174630CB59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500507632"/>
              </p:ext>
            </p:extLst>
          </p:nvPr>
        </p:nvGraphicFramePr>
        <p:xfrm>
          <a:off x="1281704" y="636814"/>
          <a:ext cx="6155960" cy="573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2546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xmlns="" id="{3A9C15D4-2EE7-4D05-B87C-91D1F3B96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4ED7B0FB-9654-4441-9545-02D458B686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818381-EA07-4E14-8AC0-DDC245235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588878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ru-RU" sz="2400">
                <a:solidFill>
                  <a:srgbClr val="FFFFFF"/>
                </a:solidFill>
              </a:rPr>
              <a:t>Психологические особеннности лиц склонных к суицидальному поведению</a:t>
            </a:r>
            <a:endParaRPr lang="x-none" sz="240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B94C57-FDF3-45A3-9D1F-904523D79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FAE9C0-AF34-4E42-9CF8-EC497D56CF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43401" y="236764"/>
            <a:ext cx="7576456" cy="6262007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лиц с истинным суицидальным поведением было характерно: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трудности в выработке новых форм поведения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«застревание» на чувствах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мыслях,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низкая «возбудимость»,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примитивные механизмы психологической защиты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ЭТО существенно затрудняло социальное взаимодействие, создает трудности для получения образования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достижения социального благополучия, провоцируя таким образом состояние хронического стресса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что и 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обуславливает развитие депрессивных нарушений и способствует злоупотреблению психоактивными веществами – факторы, в наибольшей степени, сопряженные с суицидальным поведением</a:t>
            </a:r>
            <a:endParaRPr lang="x-none" sz="17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AEBDF1A-221A-4497-BBA9-57A70D161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966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630259-2E99-42C6-925A-ED71BD9ED2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D7ECD05-B4E0-4A46-AE36-17B3B1B208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10643E1-7ABA-4C1E-A734-A26C5D7041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700"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D9BA2A-9494-4446-A2E4-2A97292E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031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ru-RU" sz="4400"/>
              <a:t>Возраст и суицид</a:t>
            </a:r>
            <a:endParaRPr lang="x-none" sz="440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BE53B5CB-3B82-4F32-92B1-FA2CD1354D4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875725126"/>
              </p:ext>
            </p:extLst>
          </p:nvPr>
        </p:nvGraphicFramePr>
        <p:xfrm>
          <a:off x="411982" y="462224"/>
          <a:ext cx="7275007" cy="6049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3811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3F4B68-3801-4F7C-AFBA-55F73104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79" y="618517"/>
            <a:ext cx="11430000" cy="1596177"/>
          </a:xfrm>
        </p:spPr>
        <p:txBody>
          <a:bodyPr>
            <a:normAutofit fontScale="90000"/>
          </a:bodyPr>
          <a:lstStyle/>
          <a:p>
            <a:r>
              <a:rPr lang="ru-RU" dirty="0"/>
              <a:t>Общей закономерностью  является соответствие суицидального поведения общему жизненному стилю поведения (Э. </a:t>
            </a:r>
            <a:r>
              <a:rPr lang="ru-RU" dirty="0" err="1"/>
              <a:t>Шнейдман</a:t>
            </a:r>
            <a:r>
              <a:rPr lang="ru-RU" dirty="0"/>
              <a:t>).</a:t>
            </a:r>
            <a:br>
              <a:rPr lang="ru-RU" dirty="0"/>
            </a:b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E99914-F4B9-4464-A213-3A2E3E581E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6479" y="2367092"/>
            <a:ext cx="11429999" cy="41006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«Я люблю шутить, что самое мое драгоценное имущество, которое я ставлю превыше всех своих инструментов, книг, картин и формального антиквариата, - это набор для самоубийств, который я прячу дома. Он состоит из нескольких препаратов, накопившихся у меня за последние годы работы. Не уверен правда, что подействуют они ли они сейчас: срок годности на упаковках не указан. Было бы неловко очнуться в реанимации после неудавшейся попытки суицида или в приемном покое больницы прямо в процессе промывания желудка. К людям, пытавшимся покончить с собой, больничный персонал частенько относиться с презрением и снисхождением - как к тем, кому не повезло ни в жизни, ни в смерти; как к тем, кто сам виноват в собственном несчастье.» Г. Марш «Призвание. О выборе, долге и нейрохирургии»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82816700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735</Words>
  <Application>Microsoft Office PowerPoint</Application>
  <PresentationFormat>Произвольный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Капля</vt:lpstr>
      <vt:lpstr> Учет индивидуально-психологических особенностей лиц, совершивших парасуицид, как фактор повышения эффективности предикции суицидов</vt:lpstr>
      <vt:lpstr>Суициды являются актуальной медико-социальной проблемой</vt:lpstr>
      <vt:lpstr>Дизайн исследования</vt:lpstr>
      <vt:lpstr>Характеристика Исследовательских групп</vt:lpstr>
      <vt:lpstr>Социально-экономические характеристики исследовательских групп</vt:lpstr>
      <vt:lpstr>Индивидуально-психологические особенности исследовательских групп</vt:lpstr>
      <vt:lpstr>Психологические особеннности лиц склонных к суицидальному поведению</vt:lpstr>
      <vt:lpstr>Возраст и суицид</vt:lpstr>
      <vt:lpstr>Общей закономерностью  является соответствие суицидального поведения общему жизненному стилю поведения (Э. Шнейдман). </vt:lpstr>
      <vt:lpstr>Оказания помощи на различных жизненных этапах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Учет индивидуально-психологических особенностей лиц, совершивших парасуицид, как фактор повышения эффективности предикции суицидов</dc:title>
  <dc:creator>Сергей Давидовский</dc:creator>
  <cp:lastModifiedBy>1</cp:lastModifiedBy>
  <cp:revision>5</cp:revision>
  <dcterms:created xsi:type="dcterms:W3CDTF">2020-12-14T19:30:07Z</dcterms:created>
  <dcterms:modified xsi:type="dcterms:W3CDTF">2020-12-16T13:58:59Z</dcterms:modified>
</cp:coreProperties>
</file>