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7"/>
  </p:notesMasterIdLst>
  <p:sldIdLst>
    <p:sldId id="256" r:id="rId2"/>
    <p:sldId id="302" r:id="rId3"/>
    <p:sldId id="271" r:id="rId4"/>
    <p:sldId id="303" r:id="rId5"/>
    <p:sldId id="320" r:id="rId6"/>
    <p:sldId id="326" r:id="rId7"/>
    <p:sldId id="327" r:id="rId8"/>
    <p:sldId id="304" r:id="rId9"/>
    <p:sldId id="328" r:id="rId10"/>
    <p:sldId id="305" r:id="rId11"/>
    <p:sldId id="329" r:id="rId12"/>
    <p:sldId id="299" r:id="rId13"/>
    <p:sldId id="306" r:id="rId14"/>
    <p:sldId id="301" r:id="rId15"/>
    <p:sldId id="31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24" autoAdjust="0"/>
  </p:normalViewPr>
  <p:slideViewPr>
    <p:cSldViewPr>
      <p:cViewPr>
        <p:scale>
          <a:sx n="89" d="100"/>
          <a:sy n="89" d="100"/>
        </p:scale>
        <p:origin x="-6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CDB81-FD6F-48D7-A010-A4B1667F84C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26CDC-1A44-41D7-AF0D-1EBBBC383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6CDC-1A44-41D7-AF0D-1EBBBC3838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5AD0B5-4D8F-4483-8890-83AD65169AEC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48EB3C-85BD-4D78-8185-4484FF8C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69EA-592A-46F4-9C4C-738B682D5827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5A38-CE1D-43DF-AB03-799A1FF2E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1223-E4AF-46B4-A178-B910F8F9B298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0E13-5121-4121-83B0-0B56A0FA0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0270-DD1E-43E0-A838-AA54C73704FA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9DD1-E97B-43FE-90BA-8CFD8AD0D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8E796-D990-43E2-AA35-460B22A4A9AA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1FD11-F6B1-4DD1-A71C-32D4A040B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C093-7987-4BAC-B261-37379ECC50C9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DAB3-5F21-4873-AF22-FE7496D6C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C78D3-A1F2-4208-B95D-FF0AE94BC620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60955-4FB8-436D-B563-C1EFBF9D8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54B3D-2716-4D18-8355-9A62DB792AA1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8DDE-E288-480E-87C3-ECA34446D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23F6-93FC-432D-B2A7-2FAD39BDE9F4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0925-3A95-452D-9111-077375B91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7F6AE6-96E3-4A13-902B-4425321AD218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6A1F5-B873-4706-88AF-8936AC1B4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D38B1F4-5B7F-45DE-B313-428B155E035D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B0896B-D1E5-450A-9A0D-BAB6F918E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0C796324-88E1-441A-BF47-30EFD05613A0}" type="datetime1">
              <a:rPr lang="ru-RU" smtClean="0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5386565C-F30D-4AB5-B3DA-37688788B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4" r:id="rId2"/>
    <p:sldLayoutId id="2147484041" r:id="rId3"/>
    <p:sldLayoutId id="2147484035" r:id="rId4"/>
    <p:sldLayoutId id="2147484042" r:id="rId5"/>
    <p:sldLayoutId id="2147484036" r:id="rId6"/>
    <p:sldLayoutId id="2147484037" r:id="rId7"/>
    <p:sldLayoutId id="2147484043" r:id="rId8"/>
    <p:sldLayoutId id="2147484044" r:id="rId9"/>
    <p:sldLayoutId id="2147484038" r:id="rId10"/>
    <p:sldLayoutId id="21474840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1150"/>
            <a:ext cx="3743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одзаголовок 2"/>
          <p:cNvSpPr txBox="1">
            <a:spLocks/>
          </p:cNvSpPr>
          <p:nvPr/>
        </p:nvSpPr>
        <p:spPr bwMode="auto">
          <a:xfrm>
            <a:off x="571472" y="1714488"/>
            <a:ext cx="8001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endParaRPr lang="ru-RU" sz="1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0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6000768"/>
            <a:ext cx="61928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Дарим уверенность в завтрашнем </a:t>
            </a:r>
            <a:r>
              <a:rPr lang="ru-RU" sz="2400" b="1" i="1" kern="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дне!</a:t>
            </a:r>
            <a:endParaRPr lang="ru-RU" sz="2400" b="1" i="1" kern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928802"/>
            <a:ext cx="785818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800" b="1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«Комплекс»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</a:p>
          <a:p>
            <a:pPr algn="ctr"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Презентация для сотрудников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ГУ «Республиканский научно-практический центр психологического здоровья»</a:t>
            </a:r>
          </a:p>
          <a:p>
            <a:pPr algn="ctr"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г. Минск, 14 марта 2019 года</a:t>
            </a:r>
          </a:p>
          <a:p>
            <a:pPr algn="ctr"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5940425" y="1571612"/>
            <a:ext cx="320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25 лет в страховании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Совместное белорусско-австрийское 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закрытое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акционерное страховое общество «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КУПАЛА»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От чего  защищает страховка «Комплекс-Квартира»?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55776" y="2033464"/>
            <a:ext cx="6408712" cy="41318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/>
            <a:r>
              <a:rPr lang="ru-RU" sz="1400" b="1" i="1" dirty="0" smtClean="0">
                <a:latin typeface="Calibri" pitchFamily="34" charset="0"/>
                <a:cs typeface="Times New Roman" pitchFamily="18" charset="0"/>
              </a:rPr>
              <a:t>Ваше домашнее имущество и отделка защищены от гибели или повреждения в результате: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пожара, взрыва;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аварий отопительной системы, водопроводных и канализационных сетей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проникновение воды из соседних помещений;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выход из строя электротехники в результате перенапряжения в электросети;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кражи, грабежа, разбоя, хулиганских действий третьих лиц;</a:t>
            </a:r>
          </a:p>
          <a:p>
            <a:pPr algn="just"/>
            <a:r>
              <a:rPr lang="ru-RU" sz="1400" b="1" i="1" dirty="0" smtClean="0">
                <a:latin typeface="Calibri" pitchFamily="34" charset="0"/>
                <a:cs typeface="Times New Roman" pitchFamily="18" charset="0"/>
              </a:rPr>
              <a:t> Вред имуществу Ваших соседей в результате: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проникновения воды из помещений, находящихся в пользовании страхователя (ответственного лица),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ремонта, переустройства, перепланировки, переоборудования Вашей квартиры,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аварии (внезапного повреждения, выхода из строя, поломки) отопительной системы, водопроводных и канализационных сетей или иного инженерного оборудования жилого помещения, а также </a:t>
            </a:r>
            <a:r>
              <a:rPr lang="ru-RU" sz="1400" dirty="0" err="1" smtClean="0">
                <a:latin typeface="Calibri" pitchFamily="34" charset="0"/>
                <a:cs typeface="Times New Roman" pitchFamily="18" charset="0"/>
              </a:rPr>
              <a:t>залития</a:t>
            </a: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, непосредственно связанного с использованием таких систем, сетей или оборудования,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пожара, взрыва, повлекший за собой предъявление обоснованных требований к Вам о возмещении причиненного вреда будет компенсирован нами.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15" descr="http://i1.tatar-inform.ru/image/2010_new/proishestviya/poj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1656184" cy="111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33" descr="http://img1.sibnovosti.ru/pictures/0423/8439/krupnyy_lesnoy_pozhar_tushat_pod_ust_ilimskom_thumb_fed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1656184" cy="111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121" descr="http://o-trubah.ru/wp-content/uploads/2013/02/prorvalo-trubu-otopleniya-kto-vinov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81128"/>
            <a:ext cx="1656184" cy="110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От чего  защищает страховка «Комплекс-Дом»?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55776" y="2033464"/>
            <a:ext cx="6408712" cy="41318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/>
            <a:endParaRPr lang="ru-RU" sz="1400" b="1" i="1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Calibri" pitchFamily="34" charset="0"/>
                <a:cs typeface="Times New Roman" pitchFamily="18" charset="0"/>
              </a:rPr>
              <a:t>Ваше домашнее имущество, строение и отделка защищены от гибели или повреждения в результате: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стихийных бедствий (</a:t>
            </a:r>
            <a:r>
              <a:rPr lang="ru-RU" sz="1400" dirty="0" smtClean="0">
                <a:latin typeface="Calibri" pitchFamily="34" charset="0"/>
              </a:rPr>
              <a:t>сильный ветер, град, сильный дождь, высокий уровень воды  и др.);</a:t>
            </a: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несчастных случаев (пожар, взрыв, падение объектов, ударная волна, залитие);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выхода из строя электротехники в результате перенапряжения в электросети;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неправомерных действий третьих лиц (кража, грабеж, разбой, хулиганские действия  и т.п.)</a:t>
            </a:r>
          </a:p>
          <a:p>
            <a:pPr marL="285750" indent="-285750" algn="just"/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Calibri" pitchFamily="34" charset="0"/>
                <a:cs typeface="Times New Roman" pitchFamily="18" charset="0"/>
              </a:rPr>
              <a:t> Вред имуществу Ваших соседей в результате: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пожара, взрыва;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падения частей строений вследствие разрушения строений;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ударной волны;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  <a:cs typeface="Times New Roman" pitchFamily="18" charset="0"/>
              </a:rPr>
              <a:t>залития, воздействия средств пожаротушения в результате проведения действий по ликвидации пожаров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1" name="Рисунок 121" descr="http://o-trubah.ru/wp-content/uploads/2013/02/prorvalo-trubu-otopleniya-kto-vinov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1656184" cy="110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дом_гори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132857"/>
            <a:ext cx="1656184" cy="1103481"/>
          </a:xfrm>
          <a:prstGeom prst="rect">
            <a:avLst/>
          </a:prstGeom>
        </p:spPr>
      </p:pic>
      <p:pic>
        <p:nvPicPr>
          <p:cNvPr id="15" name="Рисунок 14" descr="дерево на д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356992"/>
            <a:ext cx="1675985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27584" y="1772816"/>
            <a:ext cx="7929562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endParaRPr lang="ru-RU" b="1" i="1" dirty="0" smtClean="0">
              <a:latin typeface="Calibri" pitchFamily="34" charset="0"/>
              <a:cs typeface="Times New Roman" pitchFamily="18" charset="0"/>
            </a:endParaRPr>
          </a:p>
          <a:p>
            <a:endParaRPr lang="ru-RU" b="1" i="1" dirty="0" smtClean="0">
              <a:latin typeface="Calibri" pitchFamily="34" charset="0"/>
              <a:cs typeface="Times New Roman" pitchFamily="18" charset="0"/>
            </a:endParaRPr>
          </a:p>
          <a:p>
            <a:endParaRPr lang="ru-RU" b="1" i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b="1" i="1" dirty="0" smtClean="0">
                <a:latin typeface="Calibri" pitchFamily="34" charset="0"/>
                <a:cs typeface="Times New Roman" pitchFamily="18" charset="0"/>
              </a:rPr>
              <a:t>Сколько это стоит?</a:t>
            </a:r>
            <a:endParaRPr lang="ru-RU" b="1" i="1" dirty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рок страхования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– 1 год; </a:t>
            </a:r>
          </a:p>
          <a:p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Страховой тариф для продукта «Комплекс – Квартира» – 0,3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% от страховой суммы; Страховой тариф для продукта «Комплекс – Дом» – 0,50% от страховой суммы.</a:t>
            </a:r>
          </a:p>
          <a:p>
            <a:pPr lvl="0"/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8092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Пакеты страхования, </a:t>
            </a:r>
            <a:r>
              <a:rPr lang="en-US" sz="1600" b="1" i="1" dirty="0" smtClean="0">
                <a:latin typeface="Calibri" pitchFamily="34" charset="0"/>
                <a:cs typeface="Times New Roman" pitchFamily="18" charset="0"/>
              </a:rPr>
              <a:t>BYN (</a:t>
            </a:r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примеры страховых сумм и страховых взносов) </a:t>
            </a:r>
            <a:endParaRPr lang="ru-RU" sz="16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99592" y="3068961"/>
          <a:ext cx="7776865" cy="2866196"/>
        </p:xfrm>
        <a:graphic>
          <a:graphicData uri="http://schemas.openxmlformats.org/drawingml/2006/table">
            <a:tbl>
              <a:tblPr/>
              <a:tblGrid>
                <a:gridCol w="1774124"/>
                <a:gridCol w="1175573"/>
                <a:gridCol w="1085144"/>
                <a:gridCol w="1123899"/>
                <a:gridCol w="1119593"/>
                <a:gridCol w="1498532"/>
              </a:tblGrid>
              <a:tr h="74021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Продукт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Страховой взнос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год)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Страховая сумма по договору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Страховая сумма по отделке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дом или квартира)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Страховая сумма по дом. имуществу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Страховая сумма по гражданской ответственности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Комплекс-Квартира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5 714,00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2 857,00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1 428,50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1 428,50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Комплекс-Дом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Комплекс-Квартира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Комплекс-Дом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Комплекс-Квартира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14 286,00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7 143,00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3 571,50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3 571,50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Комплекс-Дом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Комплекс-Квартира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Комплекс-Дом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Комплекс-Квартира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28 571,00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14 285,50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7 142,75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7 142,75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Комплекс-Дом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Комплекс-Квартира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Комплекс-Дом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24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988840"/>
            <a:ext cx="8424936" cy="2880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defRPr/>
            </a:pPr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/>
              <a:buChar char="ü"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ПРОСТО!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Для заключения договора страхования нужен только паспорт (или другой документ, удостоверяющий личность); 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БЫСТРО!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Приобретение страховки займет всего пару минут без оформления заявления и предварительного осмотра имущества;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КОМПЛЕКСНО!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Договор предоставляет защиту от всех основных рисков для пользователей квартиры (строения); 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ДЕШЕВО!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Единый тариф в </a:t>
            </a: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0,35%  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для квартиры (</a:t>
            </a: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0,50% 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для дома), который ниже всех аналогичных предложений  на рынке;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ГИБКО!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Вы можете выбирать наиболее подходящую для себя стоимость страховки, а также размер страховой суммы;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УДОБНО!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Страховой взнос оплачивается наличными или банковской платежной карточкой через ЕРИП;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НАДЕЖНО!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 Компания «КУПАЛА» имеет опыт работы на рынке более  25 лет; </a:t>
            </a:r>
            <a:endParaRPr lang="ru-RU" sz="14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8424936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550" b="1" i="1" dirty="0" smtClean="0">
                <a:latin typeface="Calibri" pitchFamily="34" charset="0"/>
                <a:cs typeface="Times New Roman" pitchFamily="18" charset="0"/>
              </a:rPr>
              <a:t>«Великолепная семерка» преимуществ продукта</a:t>
            </a:r>
            <a:endParaRPr lang="ru-RU" sz="155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" name="Рисунок 9" descr="magnificent_seven_xx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941168"/>
            <a:ext cx="6912768" cy="11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2204864"/>
            <a:ext cx="8496944" cy="2736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buFont typeface="Wingdings"/>
              <a:buChar char="ü"/>
              <a:defRPr/>
            </a:pPr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just">
              <a:buFont typeface="Wingdings"/>
              <a:buChar char="ü"/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</a:rPr>
              <a:t>Кто может оформить договор? </a:t>
            </a:r>
            <a:r>
              <a:rPr lang="ru-RU" sz="1300" b="1" dirty="0" smtClean="0">
                <a:latin typeface="Calibri" pitchFamily="34" charset="0"/>
              </a:rPr>
              <a:t>Собственник квартиры (строения) на территории Республики Беларусь или его близкие родственники (родители, дети, родные братья и сестры, дед, бабка, внуки, прадед, прабабка, правнуки, супруги).</a:t>
            </a:r>
            <a:endParaRPr lang="ru-RU" sz="1300" dirty="0" smtClean="0">
              <a:latin typeface="Calibri" pitchFamily="34" charset="0"/>
            </a:endParaRPr>
          </a:p>
          <a:p>
            <a:pPr algn="just">
              <a:buFont typeface="Wingdings"/>
              <a:buChar char="ü"/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</a:rPr>
              <a:t>В чью пользу заключается договор? </a:t>
            </a:r>
            <a:r>
              <a:rPr lang="ru-RU" sz="1300" b="1" u="sng" dirty="0" smtClean="0">
                <a:latin typeface="Calibri" pitchFamily="34" charset="0"/>
              </a:rPr>
              <a:t>В пользу собственника квартиры (строения)</a:t>
            </a:r>
            <a:r>
              <a:rPr lang="ru-RU" sz="1300" b="1" dirty="0" smtClean="0">
                <a:latin typeface="Calibri" pitchFamily="34" charset="0"/>
              </a:rPr>
              <a:t>  - в отношении застрахованного имущества, и в пользу потерпевших – при наступлении гражданской ответственности.</a:t>
            </a:r>
            <a:endParaRPr lang="ru-RU" sz="13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just">
              <a:buFont typeface="Wingdings"/>
              <a:buChar char="ü"/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</a:rPr>
              <a:t>Как уплачивать страховые взносы?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smtClean="0">
                <a:latin typeface="Calibri" pitchFamily="34" charset="0"/>
              </a:rPr>
              <a:t>В белорусских рублях</a:t>
            </a:r>
            <a:r>
              <a:rPr lang="ru-RU" sz="13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buFont typeface="Wingdings"/>
              <a:buChar char="ü"/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Когда договор страхования вступает в силу? </a:t>
            </a: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</a:rPr>
              <a:t>С 00 часов 00 минут 8-го </a:t>
            </a:r>
            <a:r>
              <a:rPr lang="ru-RU" sz="1300" b="1" dirty="0" smtClean="0">
                <a:latin typeface="Calibri" pitchFamily="34" charset="0"/>
              </a:rPr>
              <a:t>календарного дня после </a:t>
            </a:r>
            <a:br>
              <a:rPr lang="ru-RU" sz="1300" b="1" dirty="0" smtClean="0">
                <a:latin typeface="Calibri" pitchFamily="34" charset="0"/>
              </a:rPr>
            </a:br>
            <a:r>
              <a:rPr lang="ru-RU" sz="1300" b="1" dirty="0" smtClean="0">
                <a:latin typeface="Calibri" pitchFamily="34" charset="0"/>
              </a:rPr>
              <a:t>получения страхового взноса (его первой части) наличными денежными средствами или </a:t>
            </a:r>
            <a:br>
              <a:rPr lang="ru-RU" sz="1300" b="1" dirty="0" smtClean="0">
                <a:latin typeface="Calibri" pitchFamily="34" charset="0"/>
              </a:rPr>
            </a:br>
            <a:r>
              <a:rPr lang="ru-RU" sz="1300" b="1" dirty="0" smtClean="0">
                <a:latin typeface="Calibri" pitchFamily="34" charset="0"/>
              </a:rPr>
              <a:t>совершения операции по перечислению страхового взноса (его первой части ) с использованием банковских платежных карточек. Пример: страховой взнос получен </a:t>
            </a: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</a:rPr>
              <a:t>1 марта</a:t>
            </a:r>
            <a:r>
              <a:rPr lang="ru-RU" sz="1300" b="1" dirty="0" smtClean="0">
                <a:latin typeface="Calibri" pitchFamily="34" charset="0"/>
              </a:rPr>
              <a:t>, договор страхования вступает в силу </a:t>
            </a: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</a:rPr>
              <a:t>9 марта</a:t>
            </a:r>
            <a:r>
              <a:rPr lang="ru-RU" sz="1300" b="1" dirty="0" smtClean="0">
                <a:latin typeface="Calibri" pitchFamily="34" charset="0"/>
              </a:rPr>
              <a:t>. </a:t>
            </a:r>
            <a:endParaRPr lang="ru-RU" sz="1300" b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/>
              <a:buChar char="ü"/>
              <a:defRPr/>
            </a:pPr>
            <a:r>
              <a:rPr lang="ru-RU" sz="13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Каким образом происходит страховая выплата?</a:t>
            </a:r>
            <a:r>
              <a:rPr lang="ru-RU" sz="1300" b="1" dirty="0" smtClean="0">
                <a:latin typeface="Calibri" pitchFamily="34" charset="0"/>
                <a:cs typeface="Times New Roman" pitchFamily="18" charset="0"/>
              </a:rPr>
              <a:t> В течение 7 рабочих дней после утверждения акта о страховом случае в белорусских рублях </a:t>
            </a:r>
            <a:r>
              <a:rPr lang="ru-RU" sz="1300" b="1" dirty="0" smtClean="0">
                <a:latin typeface="Calibri" pitchFamily="34" charset="0"/>
              </a:rPr>
              <a:t>в размере причиненного ущерба, но не более страховой суммы</a:t>
            </a:r>
            <a:r>
              <a:rPr lang="ru-RU" sz="13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14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49275" y="1880321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5 важных фактов о заключении договора страхования</a:t>
            </a:r>
            <a:endParaRPr lang="ru-RU" sz="16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" name="Рисунок 9" descr="изолированный-жест-рукой-отсчета-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941168"/>
            <a:ext cx="3024336" cy="12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571500" y="1714500"/>
            <a:ext cx="8001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sz="1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675" y="2924175"/>
            <a:ext cx="4176713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 smtClean="0">
              <a:latin typeface="Calibri" pitchFamily="34" charset="0"/>
            </a:endParaRPr>
          </a:p>
          <a:p>
            <a:pPr algn="ctr">
              <a:defRPr/>
            </a:pPr>
            <a:endParaRPr lang="ru-RU" sz="2400" b="1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Calibri" pitchFamily="34" charset="0"/>
              </a:rPr>
              <a:t>СПАСИБО ЗА ВНИМАНИЕ</a:t>
            </a:r>
            <a:r>
              <a:rPr lang="ru-RU" sz="2400" b="1" dirty="0" smtClean="0">
                <a:latin typeface="Calibri" pitchFamily="34" charset="0"/>
              </a:rPr>
              <a:t>!</a:t>
            </a:r>
          </a:p>
          <a:p>
            <a:pPr algn="ctr">
              <a:defRPr/>
            </a:pPr>
            <a:endParaRPr lang="ru-RU" sz="2400" b="1" dirty="0" smtClean="0">
              <a:latin typeface="Calibri" pitchFamily="34" charset="0"/>
            </a:endParaRPr>
          </a:p>
          <a:p>
            <a:pPr algn="ctr">
              <a:defRPr/>
            </a:pPr>
            <a:endParaRPr lang="ru-RU" sz="1600" dirty="0">
              <a:latin typeface="Calibri" pitchFamily="34" charset="0"/>
            </a:endParaRPr>
          </a:p>
          <a:p>
            <a:pPr indent="354013" algn="ctr">
              <a:defRPr/>
            </a:pPr>
            <a:endParaRPr lang="ru-RU" sz="1600" dirty="0">
              <a:latin typeface="Calibri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5940425" y="1285860"/>
            <a:ext cx="320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25 лет в страховании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3779912" y="1628800"/>
            <a:ext cx="2933700" cy="503238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3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</a:t>
            </a:r>
            <a:r>
              <a:rPr lang="ru-RU" dirty="0">
                <a:solidFill>
                  <a:srgbClr val="FF0000"/>
                </a:solidFill>
              </a:rPr>
              <a:t>и гражданской ответственности </a:t>
            </a:r>
            <a:r>
              <a:rPr lang="ru-RU" dirty="0" smtClean="0">
                <a:solidFill>
                  <a:srgbClr val="FF0000"/>
                </a:solidFill>
              </a:rPr>
              <a:t>их </a:t>
            </a:r>
            <a:r>
              <a:rPr lang="ru-RU" dirty="0">
                <a:solidFill>
                  <a:srgbClr val="FF0000"/>
                </a:solidFill>
              </a:rPr>
              <a:t>пользователей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83768" y="2492896"/>
            <a:ext cx="6048672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lvl="0" indent="342900" algn="just"/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Никогда не экономьте на рекламе, охране и страховке, и ваши дела пойдут в гору.</a:t>
            </a:r>
            <a:endParaRPr lang="ru-RU" sz="1100" dirty="0" smtClean="0">
              <a:latin typeface="Calibri" pitchFamily="34" charset="0"/>
            </a:endParaRPr>
          </a:p>
          <a:p>
            <a:pPr lvl="0" algn="just" eaLnBrk="0" hangingPunct="0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Джон </a:t>
            </a:r>
            <a:r>
              <a:rPr lang="ru-RU" sz="24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Дэвисон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Рокфеллер</a:t>
            </a:r>
            <a:r>
              <a:rPr lang="ru-RU" sz="1400" b="1" dirty="0" smtClean="0">
                <a:solidFill>
                  <a:srgbClr val="252525"/>
                </a:solidFill>
                <a:latin typeface="Calibri" pitchFamily="34" charset="0"/>
                <a:ea typeface="Calibri" pitchFamily="34" charset="0"/>
              </a:rPr>
              <a:t>  </a:t>
            </a:r>
            <a:r>
              <a:rPr lang="ru-RU" sz="1400" dirty="0" smtClean="0">
                <a:solidFill>
                  <a:srgbClr val="252525"/>
                </a:solidFill>
                <a:latin typeface="Calibri" pitchFamily="34" charset="0"/>
                <a:ea typeface="Calibri" pitchFamily="34" charset="0"/>
              </a:rPr>
              <a:t>–</a:t>
            </a:r>
            <a:r>
              <a:rPr lang="ru-RU" sz="1400" b="1" dirty="0" smtClean="0">
                <a:solidFill>
                  <a:srgbClr val="252525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американский миллиардер</a:t>
            </a:r>
            <a:r>
              <a:rPr lang="ru-RU" sz="1400" b="1" dirty="0" smtClean="0">
                <a:solidFill>
                  <a:srgbClr val="252525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(1839 – 1937)</a:t>
            </a:r>
            <a:r>
              <a:rPr lang="ru-RU" sz="1400" b="1" dirty="0" smtClean="0">
                <a:solidFill>
                  <a:srgbClr val="252525"/>
                </a:solidFill>
                <a:latin typeface="Calibri" pitchFamily="34" charset="0"/>
                <a:ea typeface="Calibri" pitchFamily="34" charset="0"/>
              </a:rPr>
              <a:t>.</a:t>
            </a:r>
            <a:endParaRPr lang="ru-RU" sz="3200" dirty="0" smtClean="0">
              <a:latin typeface="Calibri" pitchFamily="34" charset="0"/>
            </a:endParaRPr>
          </a:p>
          <a:p>
            <a:pPr>
              <a:defRPr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Что нужно  знать о страховании?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Рисунок 16" descr="220px-John_D._Rockefeller_1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276872"/>
            <a:ext cx="134505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9222" name="Подзаголовок 2"/>
          <p:cNvSpPr txBox="1">
            <a:spLocks/>
          </p:cNvSpPr>
          <p:nvPr/>
        </p:nvSpPr>
        <p:spPr bwMode="auto">
          <a:xfrm>
            <a:off x="2786050" y="2571744"/>
            <a:ext cx="6143668" cy="27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Основным акционером страховой компании СБА ЗАСО «КУПАЛА» является австрийская страховая группа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Insurance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являющаяся лидером страхового рынка Австрии.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Более 190 лет успешной работы!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SzPct val="68000"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Международным агентством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Poor's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группе присвоен рейтинг финансовой устойчивости на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уровне А+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SzPct val="68000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Insurance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ведущая страховая группа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Центральной и Восточной Европы. Компании, входящие в группу, действуют на 29 рынках Центральной и Восточной Европы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Австрии, Чехии, Словакии, Румынии, Болгарии, Албании, Украине и Грузии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Insurance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является лидером на страховом рынке.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Собственный капитал СБА ЗАСО Купала на 01/01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20179 более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BYN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4032448" cy="79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Совместное белорусско-австрийское</a:t>
            </a:r>
            <a:b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закрытое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акционерное</a:t>
            </a:r>
            <a:b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страховое общество «КУПАЛА»</a:t>
            </a:r>
            <a:endParaRPr lang="ru-RU" sz="1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09" y="1703000"/>
            <a:ext cx="2271792" cy="16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503200"/>
            <a:ext cx="2247598" cy="232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2915816" y="1700808"/>
            <a:ext cx="5785152" cy="96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buClr>
                <a:schemeClr val="accent1"/>
              </a:buClr>
              <a:buSzPct val="68000"/>
            </a:pPr>
            <a:r>
              <a:rPr lang="ru-RU" sz="26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Мы - </a:t>
            </a:r>
            <a:r>
              <a:rPr lang="ru-RU" sz="2600" b="1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Vienna</a:t>
            </a:r>
            <a:r>
              <a:rPr lang="ru-RU" sz="26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Insurance</a:t>
            </a:r>
            <a:r>
              <a:rPr lang="ru-RU" sz="2600" b="1" i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600" b="1" i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–Венская страховая группа</a:t>
            </a:r>
            <a:r>
              <a:rPr lang="ru-RU" sz="26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 bwMode="auto">
          <a:xfrm>
            <a:off x="5940425" y="1214422"/>
            <a:ext cx="320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25 лет в страховании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0" y="1268760"/>
            <a:ext cx="5616624" cy="36004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О компании «КУПАЛА» - кратко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</a:t>
            </a:r>
            <a:r>
              <a:rPr lang="ru-RU" dirty="0">
                <a:solidFill>
                  <a:srgbClr val="FF0000"/>
                </a:solidFill>
              </a:rPr>
              <a:t>и гражданской ответственности </a:t>
            </a:r>
            <a:r>
              <a:rPr lang="ru-RU" dirty="0" smtClean="0">
                <a:solidFill>
                  <a:srgbClr val="FF0000"/>
                </a:solidFill>
              </a:rPr>
              <a:t>их </a:t>
            </a:r>
            <a:r>
              <a:rPr lang="ru-RU" dirty="0">
                <a:solidFill>
                  <a:srgbClr val="FF0000"/>
                </a:solidFill>
              </a:rPr>
              <a:t>пользователей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1916832"/>
            <a:ext cx="8208143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>
              <a:defRPr/>
            </a:pPr>
            <a:r>
              <a:rPr lang="ru-RU" sz="1600" i="1" dirty="0" smtClean="0">
                <a:latin typeface="Calibri" pitchFamily="34" charset="0"/>
                <a:cs typeface="Times New Roman" pitchFamily="18" charset="0"/>
                <a:sym typeface="Wingdings"/>
              </a:rPr>
              <a:t></a:t>
            </a:r>
            <a:r>
              <a:rPr lang="ru-RU" sz="1600" i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более 60% случаев,</a:t>
            </a:r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 повреждающих или уничтожающих имущество и отделку квартир, приходятся 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 коммунальные аварии</a:t>
            </a:r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;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buFont typeface="Wingdings"/>
              <a:buChar char="ü"/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более 15% случаев, </a:t>
            </a:r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 уничтожающих имущество и отделку квартир, приходятся 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 пожары</a:t>
            </a:r>
            <a:r>
              <a:rPr lang="ru-RU" sz="1600" i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1600" b="1" i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Каждое из этих событий способно в один миг лишить собственника комфортного места для проживания и всего находящегося в нем имущества. Даже если жилье останется пригодным для пребывания, то ущерб для бюджета может оказаться неподъемным.</a:t>
            </a:r>
          </a:p>
          <a:p>
            <a:pPr>
              <a:defRPr/>
            </a:pPr>
            <a:endParaRPr lang="ru-RU" sz="105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9552" y="4077072"/>
            <a:ext cx="8136904" cy="1656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defRPr/>
            </a:pPr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Дорого ли это стоит?</a:t>
            </a:r>
          </a:p>
          <a:p>
            <a:pPr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Наши пакеты начинаются от 20 </a:t>
            </a:r>
            <a:r>
              <a:rPr lang="en-US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BYN </a:t>
            </a: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за год.</a:t>
            </a:r>
            <a:endParaRPr lang="ru-RU" sz="1600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i="1" dirty="0" smtClean="0">
                <a:latin typeface="Calibri" pitchFamily="34" charset="0"/>
                <a:cs typeface="Times New Roman" pitchFamily="18" charset="0"/>
              </a:rPr>
              <a:t>Или даже меньше 2</a:t>
            </a:r>
            <a:r>
              <a:rPr lang="en-US" sz="1600" i="1" dirty="0" smtClean="0">
                <a:latin typeface="Calibri" pitchFamily="34" charset="0"/>
                <a:cs typeface="Times New Roman" pitchFamily="18" charset="0"/>
              </a:rPr>
              <a:t> BYN </a:t>
            </a:r>
            <a:r>
              <a:rPr lang="ru-RU" sz="1600" i="1" dirty="0" smtClean="0">
                <a:latin typeface="Calibri" pitchFamily="34" charset="0"/>
                <a:cs typeface="Times New Roman" pitchFamily="18" charset="0"/>
              </a:rPr>
              <a:t>в месяц.</a:t>
            </a:r>
          </a:p>
          <a:p>
            <a:pPr>
              <a:defRPr/>
            </a:pPr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Это дешевле 3 поездок на метро!</a:t>
            </a:r>
            <a:endParaRPr lang="ru-RU" sz="1600"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 за эти небольшие деньги клиент приобретает защиту от всех рисков для своей квартиры (дома).</a:t>
            </a:r>
            <a:r>
              <a:rPr lang="en-US" sz="16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628800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Зачем страховать имущество?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99792" y="2348880"/>
            <a:ext cx="6047903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lvl="0" algn="just"/>
            <a:r>
              <a:rPr lang="ru-RU" sz="1400" b="1" dirty="0" smtClean="0"/>
              <a:t>    </a:t>
            </a:r>
            <a:r>
              <a:rPr lang="ru-RU" sz="1600" b="1" dirty="0" smtClean="0"/>
              <a:t>«</a:t>
            </a:r>
            <a:r>
              <a:rPr lang="ru-RU" sz="1600" b="1" dirty="0" smtClean="0">
                <a:latin typeface="Calibri" pitchFamily="34" charset="0"/>
              </a:rPr>
              <a:t>Комплекс – Квартира»: добровольное комплексное страхование имущества и гражданской ответственности его пользователей (на основании Правил № 34 СБА ЗАСО «Купала»)  </a:t>
            </a:r>
            <a:endParaRPr lang="ru-RU" sz="16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71800" y="3933056"/>
            <a:ext cx="6048672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indent="342900" algn="just"/>
            <a:r>
              <a:rPr lang="ru-RU" sz="1600" b="1" dirty="0" smtClean="0"/>
              <a:t>«</a:t>
            </a:r>
            <a:r>
              <a:rPr lang="ru-RU" sz="1600" b="1" dirty="0" smtClean="0">
                <a:latin typeface="Calibri" pitchFamily="34" charset="0"/>
              </a:rPr>
              <a:t>Комплекс – Дом»: добровольное комплексное страхование строений и гражданской ответственности их пользователей (на основании Правил № 36 СБА ЗАСО «Купала»)</a:t>
            </a: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Линейка комплексных продуктов СБА ЗАСО «Купала» по страхованию имущества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8" name="Рисунок 17" descr="ai-194507-aux-head-20160310_dom_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348879"/>
            <a:ext cx="2141455" cy="1296145"/>
          </a:xfrm>
          <a:prstGeom prst="rect">
            <a:avLst/>
          </a:prstGeom>
        </p:spPr>
      </p:pic>
      <p:pic>
        <p:nvPicPr>
          <p:cNvPr id="15" name="Рисунок 14" descr="img_h_blok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149080"/>
            <a:ext cx="2160239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99792" y="2204864"/>
            <a:ext cx="6047903" cy="1656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lvl="0" algn="just"/>
            <a:r>
              <a:rPr lang="ru-RU" sz="1400" b="1" dirty="0" smtClean="0"/>
              <a:t>    </a:t>
            </a:r>
            <a:r>
              <a:rPr lang="ru-RU" sz="1400" b="1" dirty="0" smtClean="0">
                <a:latin typeface="Calibri" pitchFamily="34" charset="0"/>
              </a:rPr>
              <a:t>Жилые помещения (квартиры) в многоквартирных жилых домах</a:t>
            </a:r>
            <a:r>
              <a:rPr lang="ru-RU" sz="1400" dirty="0" smtClean="0">
                <a:latin typeface="Calibri" pitchFamily="34" charset="0"/>
              </a:rPr>
              <a:t>, в том числе подсобные помещения в квартире и относящиеся к квартире наружные площадки (балконы, лоджии, террасы и т.п.): конструктивные элементы и элементы отделки, установленное оборудование внутри жилых и подсобных помещений (квартиры), а также относящихся к квартире наружных площадок (далее – квартиры); </a:t>
            </a:r>
            <a:r>
              <a:rPr lang="ru-RU" sz="1400" b="1" dirty="0" smtClean="0">
                <a:latin typeface="Calibri" pitchFamily="34" charset="0"/>
              </a:rPr>
              <a:t>жилые помещения (комнаты) в общежитиях</a:t>
            </a:r>
            <a:r>
              <a:rPr lang="ru-RU" sz="1400" dirty="0" smtClean="0">
                <a:latin typeface="Calibri" pitchFamily="34" charset="0"/>
              </a:rPr>
              <a:t>, выделенные для пользования одной семьи.</a:t>
            </a:r>
            <a:endParaRPr lang="ru-RU" sz="14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771800" y="3933056"/>
            <a:ext cx="6048672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indent="342900" algn="just"/>
            <a:r>
              <a:rPr lang="ru-RU" sz="1400" b="1" dirty="0" smtClean="0">
                <a:latin typeface="Calibri" pitchFamily="34" charset="0"/>
              </a:rPr>
              <a:t>Домашнее имущество </a:t>
            </a:r>
            <a:r>
              <a:rPr lang="ru-RU" sz="1400" dirty="0" smtClean="0">
                <a:latin typeface="Calibri" pitchFamily="34" charset="0"/>
              </a:rPr>
              <a:t>– предметы (вещи) домашней обстановки, обихода, хозяйства, быта и потребления, используемые в личном хозяйстве собственником и (или) членами его семьи, совместно проживающими и ведущими общее хозяйство, для удовлетворения бытовых и культурных потребностей данной семьи.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Какое имущество и ответственность его пользователей можно страховать по продукту «Комплекс-Квартира»?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8" name="Рисунок 17" descr="ai-194507-aux-head-20160310_dom_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2141455" cy="1368152"/>
          </a:xfrm>
          <a:prstGeom prst="rect">
            <a:avLst/>
          </a:prstGeom>
        </p:spPr>
      </p:pic>
      <p:pic>
        <p:nvPicPr>
          <p:cNvPr id="19" name="Рисунок 18" descr="16205560-R3L8T8D-850-Nick-Wooster-by-Robert-Wunsch-03_1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227494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43808" y="2204864"/>
            <a:ext cx="6047903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lvl="0" indent="342900" algn="just"/>
            <a:endParaRPr lang="ru-RU" sz="1400" b="1" dirty="0" smtClean="0">
              <a:latin typeface="Calibri" pitchFamily="34" charset="0"/>
            </a:endParaRPr>
          </a:p>
          <a:p>
            <a:pPr lvl="0" indent="342900" algn="just"/>
            <a:endParaRPr lang="ru-RU" sz="1400" b="1" dirty="0" smtClean="0">
              <a:latin typeface="Calibri" pitchFamily="34" charset="0"/>
            </a:endParaRPr>
          </a:p>
          <a:p>
            <a:pPr lvl="0" indent="342900" algn="just"/>
            <a:r>
              <a:rPr lang="ru-RU" sz="1400" b="1" dirty="0" smtClean="0">
                <a:latin typeface="Calibri" pitchFamily="34" charset="0"/>
              </a:rPr>
              <a:t>Дома</a:t>
            </a:r>
            <a:r>
              <a:rPr lang="ru-RU" sz="1400" dirty="0" smtClean="0">
                <a:latin typeface="Calibri" pitchFamily="34" charset="0"/>
              </a:rPr>
              <a:t> - одноквартирные жилые дома, садовые домики, дачи; </a:t>
            </a:r>
          </a:p>
          <a:p>
            <a:pPr lvl="0" indent="342900" algn="just"/>
            <a:r>
              <a:rPr lang="ru-RU" sz="1400" b="1" dirty="0" smtClean="0">
                <a:latin typeface="Calibri" pitchFamily="34" charset="0"/>
              </a:rPr>
              <a:t>квартиры в блокированном жилом доме</a:t>
            </a:r>
            <a:r>
              <a:rPr lang="ru-RU" sz="1400" dirty="0" smtClean="0">
                <a:latin typeface="Calibri" pitchFamily="34" charset="0"/>
              </a:rPr>
              <a:t>; </a:t>
            </a:r>
          </a:p>
          <a:p>
            <a:pPr lvl="0" indent="342900" algn="just"/>
            <a:r>
              <a:rPr lang="ru-RU" sz="1400" b="1" dirty="0" smtClean="0">
                <a:latin typeface="Calibri" pitchFamily="34" charset="0"/>
              </a:rPr>
              <a:t>хозяйственные постройки</a:t>
            </a:r>
            <a:r>
              <a:rPr lang="ru-RU" sz="1400" dirty="0" smtClean="0">
                <a:latin typeface="Calibri" pitchFamily="34" charset="0"/>
              </a:rPr>
              <a:t>   сараи, </a:t>
            </a:r>
            <a:r>
              <a:rPr lang="ru-RU" sz="1400" dirty="0" err="1" smtClean="0">
                <a:latin typeface="Calibri" pitchFamily="34" charset="0"/>
              </a:rPr>
              <a:t>хозблоки</a:t>
            </a:r>
            <a:r>
              <a:rPr lang="ru-RU" sz="1400" dirty="0" smtClean="0">
                <a:latin typeface="Calibri" pitchFamily="34" charset="0"/>
              </a:rPr>
              <a:t>, бани, гаражи, летние кухни, навесы, беседки, надземная часть уборных, теплицы;</a:t>
            </a:r>
          </a:p>
          <a:p>
            <a:pPr lvl="0" indent="342900" algn="just"/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заборы</a:t>
            </a:r>
            <a:r>
              <a:rPr lang="ru-RU" sz="1400" dirty="0" smtClean="0">
                <a:latin typeface="Calibri" pitchFamily="34" charset="0"/>
              </a:rPr>
              <a:t> – </a:t>
            </a:r>
            <a:r>
              <a:rPr lang="ru-RU" sz="1400" dirty="0" err="1" smtClean="0">
                <a:latin typeface="Calibri" pitchFamily="34" charset="0"/>
              </a:rPr>
              <a:t>заборы</a:t>
            </a:r>
            <a:r>
              <a:rPr lang="ru-RU" sz="1400" dirty="0" smtClean="0">
                <a:latin typeface="Calibri" pitchFamily="34" charset="0"/>
              </a:rPr>
              <a:t> и иные ограждения, имеющие фундамент (в том числе ленточный, столбчатый) или цокольную плиту и изготовленные из кирпича (камня), железобетона, металла, дерева (включая решетчатые, </a:t>
            </a:r>
            <a:r>
              <a:rPr lang="ru-RU" sz="1400" dirty="0" err="1" smtClean="0">
                <a:latin typeface="Calibri" pitchFamily="34" charset="0"/>
              </a:rPr>
              <a:t>штакетные</a:t>
            </a:r>
            <a:r>
              <a:rPr lang="ru-RU" sz="1400" dirty="0" smtClean="0">
                <a:latin typeface="Calibri" pitchFamily="34" charset="0"/>
              </a:rPr>
              <a:t>, деревянные сплошные), пластика (включая ПВХ, композит и т.п.)</a:t>
            </a:r>
          </a:p>
          <a:p>
            <a:pPr lvl="0" indent="342900" algn="just"/>
            <a:endParaRPr lang="ru-RU" sz="1400" b="1" dirty="0" smtClean="0">
              <a:latin typeface="Calibri" pitchFamily="34" charset="0"/>
            </a:endParaRPr>
          </a:p>
          <a:p>
            <a:pPr lvl="0" indent="342900" algn="just"/>
            <a:endParaRPr lang="ru-RU" sz="1400" b="1" dirty="0" smtClean="0">
              <a:latin typeface="Calibri" pitchFamily="34" charset="0"/>
            </a:endParaRPr>
          </a:p>
          <a:p>
            <a:pPr lvl="0" indent="342900" algn="just"/>
            <a:endParaRPr lang="ru-RU" sz="1400" b="1" dirty="0">
              <a:latin typeface="Calibri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43808" y="3933056"/>
            <a:ext cx="6048672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indent="342900" algn="just"/>
            <a:r>
              <a:rPr lang="ru-RU" sz="1400" b="1" dirty="0" smtClean="0">
                <a:latin typeface="Calibri" pitchFamily="34" charset="0"/>
              </a:rPr>
              <a:t>Домашнее имущество </a:t>
            </a:r>
            <a:r>
              <a:rPr lang="ru-RU" sz="1400" dirty="0" smtClean="0">
                <a:latin typeface="Calibri" pitchFamily="34" charset="0"/>
              </a:rPr>
              <a:t>– предметы (вещи) домашней обстановки, обихода, хозяйства, быта и потребления, используемые в личном хозяйстве собственником и (или) членами его семьи, совместно проживающими и ведущими общее хозяйство, для удовлетворения бытовых и культурных потребностей данной семьи, за исключением строительных материалов.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Какое имущество и ответственность его пользователей можно страховать по продукту «Комплекс-Дом»?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9" name="Рисунок 18" descr="16205560-R3L8T8D-850-Nick-Wooster-by-Robert-Wunsch-03_1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4005064"/>
            <a:ext cx="1872208" cy="1244468"/>
          </a:xfrm>
          <a:prstGeom prst="rect">
            <a:avLst/>
          </a:prstGeom>
        </p:spPr>
      </p:pic>
      <p:pic>
        <p:nvPicPr>
          <p:cNvPr id="15" name="Рисунок 14" descr="Д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76872"/>
            <a:ext cx="2160240" cy="1597419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655168" y="5301208"/>
            <a:ext cx="730932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indent="342900" algn="just"/>
            <a:r>
              <a:rPr lang="ru-RU" sz="1200" b="1" dirty="0" smtClean="0">
                <a:latin typeface="Calibri" pitchFamily="34" charset="0"/>
              </a:rPr>
              <a:t>ВАЖНО ПОМНИТЬ! </a:t>
            </a:r>
            <a:r>
              <a:rPr lang="ru-RU" sz="1200" dirty="0" smtClean="0">
                <a:latin typeface="Calibri" pitchFamily="34" charset="0"/>
              </a:rPr>
              <a:t>На страхование принимаются дома и квартиры в блокированных жилых домах, если в них зарегистрирован клиент, заключающий договор страхования.</a:t>
            </a:r>
          </a:p>
          <a:p>
            <a:pPr indent="342900" algn="just"/>
            <a:r>
              <a:rPr lang="ru-RU" sz="1200" dirty="0" smtClean="0">
                <a:latin typeface="Calibri" pitchFamily="34" charset="0"/>
              </a:rPr>
              <a:t>В договоре страхования указывается только конкретный дом (квартира в блокированном жилом доме), а все относящиеся к нему хозяйственные постройки, заборы, домашнее имущество считаются застрахованными автоматически при наличии их в строении (на земельном участке). </a:t>
            </a:r>
          </a:p>
        </p:txBody>
      </p:sp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75548" y="2060848"/>
            <a:ext cx="3672916" cy="1656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/>
            <a:r>
              <a:rPr lang="ru-RU" sz="1400" dirty="0" smtClean="0">
                <a:latin typeface="Calibri" pitchFamily="34" charset="0"/>
              </a:rPr>
              <a:t>На страхование </a:t>
            </a:r>
            <a:r>
              <a:rPr lang="ru-RU" sz="1400" b="1" dirty="0" smtClean="0">
                <a:latin typeface="Calibri" pitchFamily="34" charset="0"/>
              </a:rPr>
              <a:t>не принимаются квартиры и имущество в блокированных жилых домах.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ВАЖНО ПОМНИТЬ!</a:t>
            </a:r>
          </a:p>
          <a:p>
            <a:pPr algn="just"/>
            <a:r>
              <a:rPr lang="ru-RU" sz="1400" b="1" dirty="0" smtClean="0">
                <a:latin typeface="Calibri" pitchFamily="34" charset="0"/>
              </a:rPr>
              <a:t>Блокированный жилой дом </a:t>
            </a:r>
            <a:r>
              <a:rPr lang="ru-RU" sz="1400" dirty="0" smtClean="0">
                <a:latin typeface="Calibri" pitchFamily="34" charset="0"/>
              </a:rPr>
              <a:t>- жилой дом, состоящий из двух и более квартир или двух и более квартир и вспомогательных помещений, каждая из которых имеет вход непосредственно с придомовой территории.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Что нельзя страховать по продукту «Комплекс-Квартира»?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img_h_blok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2856"/>
            <a:ext cx="4514799" cy="115212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427984" y="3789040"/>
            <a:ext cx="4392488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/>
            <a:r>
              <a:rPr lang="ru-RU" sz="1400" b="1" dirty="0" smtClean="0">
                <a:latin typeface="Calibri" pitchFamily="34" charset="0"/>
              </a:rPr>
              <a:t>Также на страхование не принимаются гражданская ответственность при пользовании жилыми помещениями и жилые помещения (квартиры), если они:</a:t>
            </a:r>
            <a:r>
              <a:rPr lang="ru-RU" sz="1400" dirty="0" smtClean="0">
                <a:latin typeface="Calibri" pitchFamily="34" charset="0"/>
              </a:rPr>
              <a:t> 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являются аварийными; 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подлежат сносу или переоборудованию под нежилые;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имеют физический износ 70 и более процентов.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20" name="Рисунок 19" descr="Tayside_House_demol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45024"/>
            <a:ext cx="3672408" cy="21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0350"/>
            <a:ext cx="2736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одзаголовок 4"/>
          <p:cNvSpPr>
            <a:spLocks noGrp="1"/>
          </p:cNvSpPr>
          <p:nvPr>
            <p:ph sz="quarter" idx="4294967295"/>
          </p:nvPr>
        </p:nvSpPr>
        <p:spPr>
          <a:xfrm>
            <a:off x="5940425" y="1268413"/>
            <a:ext cx="3203575" cy="369887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Segoe Print" pitchFamily="2" charset="0"/>
              </a:rPr>
              <a:t>25 лет </a:t>
            </a:r>
            <a:r>
              <a:rPr lang="ru-RU" sz="1800" b="1" dirty="0">
                <a:solidFill>
                  <a:srgbClr val="00B050"/>
                </a:solidFill>
                <a:latin typeface="Segoe Print" pitchFamily="2" charset="0"/>
              </a:rPr>
              <a:t>в страховании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313" y="6092825"/>
            <a:ext cx="49688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rgbClr val="C00000"/>
                </a:solidFill>
                <a:latin typeface="Calibri"/>
                <a:cs typeface="Arial" charset="0"/>
              </a:rPr>
              <a:t>Дарим уверенность в завтрашнем дне!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017" y="5486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«Комплекс» - </a:t>
            </a:r>
            <a:r>
              <a:rPr lang="ru-RU" dirty="0" smtClean="0">
                <a:solidFill>
                  <a:srgbClr val="FF0000"/>
                </a:solidFill>
              </a:rPr>
              <a:t>добровольное комплексное страхование имущества (квартир и строений) и гражданской ответственности их пользователей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83768" y="2060848"/>
            <a:ext cx="6264696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/>
            <a:r>
              <a:rPr lang="ru-RU" sz="1200" dirty="0" smtClean="0">
                <a:latin typeface="Calibri" pitchFamily="34" charset="0"/>
              </a:rPr>
              <a:t>На страхование </a:t>
            </a:r>
            <a:r>
              <a:rPr lang="ru-RU" sz="1200" b="1" dirty="0" smtClean="0">
                <a:latin typeface="Calibri" pitchFamily="34" charset="0"/>
              </a:rPr>
              <a:t>не принимаются объекты незавершенного строительства</a:t>
            </a:r>
            <a:r>
              <a:rPr lang="ru-RU" sz="1200" dirty="0" smtClean="0">
                <a:latin typeface="Calibri" pitchFamily="34" charset="0"/>
              </a:rPr>
              <a:t>, даже если степень их готовности допускает ввод объектов в эксплуатацию .</a:t>
            </a:r>
            <a:endParaRPr lang="ru-RU" sz="1200" b="1" dirty="0" smtClean="0">
              <a:latin typeface="Calibri" pitchFamily="34" charset="0"/>
            </a:endParaRPr>
          </a:p>
          <a:p>
            <a:pPr algn="just"/>
            <a:r>
              <a:rPr lang="ru-RU" sz="1200" b="1" dirty="0" smtClean="0">
                <a:latin typeface="Calibri" pitchFamily="34" charset="0"/>
              </a:rPr>
              <a:t>ВАЖНО ПОМНИТЬ!</a:t>
            </a:r>
          </a:p>
          <a:p>
            <a:pPr algn="just"/>
            <a:r>
              <a:rPr lang="ru-RU" sz="1200" dirty="0" smtClean="0">
                <a:latin typeface="Calibri" pitchFamily="34" charset="0"/>
              </a:rPr>
              <a:t>Степень готовности объекта незавершенного строительства допускает ввод в эксплуатацию, если имеются возведенные фундамент, стены и крыша, выполнены в полном объеме предусмотренные проектной документацией работы по инженерному обеспечению объекта, но могут быть не выполнены отдельные виды работ, в том числе по внутренней и наружной отделке, если это соответствует проектной документации и не препятствует эксплуатации объекта, функционированию инженерной инфраструктуры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1700808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z="1600" b="1" i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D8DDE-E288-480E-87C3-ECA34446D77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700808"/>
            <a:ext cx="80648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Что нельзя страховать по продукту «Комплекс-Дом»?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03848" y="3789040"/>
            <a:ext cx="5616624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just"/>
            <a:r>
              <a:rPr lang="ru-RU" sz="1400" b="1" dirty="0" smtClean="0">
                <a:latin typeface="Calibri" pitchFamily="34" charset="0"/>
              </a:rPr>
              <a:t>Также на страхование не принимаются гражданская ответственность при пользовании строениями и строения, если они:</a:t>
            </a:r>
            <a:r>
              <a:rPr lang="ru-RU" sz="1400" dirty="0" smtClean="0">
                <a:latin typeface="Calibri" pitchFamily="34" charset="0"/>
              </a:rPr>
              <a:t> 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являются аварийными, ветхими или подлежат сносу; 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не имеют необходимой разрешительной документации;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используются в целях иных, чем проживание;</a:t>
            </a:r>
          </a:p>
          <a:p>
            <a:pPr algn="just"/>
            <a:r>
              <a:rPr lang="ru-RU" sz="1400" dirty="0" smtClean="0">
                <a:latin typeface="Calibri" pitchFamily="34" charset="0"/>
              </a:rPr>
              <a:t>являются строениями переносного либо временного характера.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4" name="Рисунок 13" descr="Незаверш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060849"/>
            <a:ext cx="1584176" cy="1411114"/>
          </a:xfrm>
          <a:prstGeom prst="rect">
            <a:avLst/>
          </a:prstGeom>
        </p:spPr>
      </p:pic>
      <p:pic>
        <p:nvPicPr>
          <p:cNvPr id="18" name="Рисунок 17" descr="Ветхий д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1703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1940</Words>
  <Application>Microsoft Office PowerPoint</Application>
  <PresentationFormat>Экран (4:3)</PresentationFormat>
  <Paragraphs>286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Совместное белорусско-австрийское закрытое акционерное страховое общество «КУПАЛА»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Литвинович Ольга</dc:creator>
  <cp:lastModifiedBy>filippenkov</cp:lastModifiedBy>
  <cp:revision>283</cp:revision>
  <dcterms:created xsi:type="dcterms:W3CDTF">2013-07-16T11:20:40Z</dcterms:created>
  <dcterms:modified xsi:type="dcterms:W3CDTF">2019-03-13T06:08:27Z</dcterms:modified>
</cp:coreProperties>
</file>